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257" r:id="rId3"/>
    <p:sldId id="258" r:id="rId4"/>
    <p:sldId id="259" r:id="rId5"/>
    <p:sldId id="304" r:id="rId6"/>
    <p:sldId id="280" r:id="rId7"/>
    <p:sldId id="260" r:id="rId8"/>
    <p:sldId id="261" r:id="rId9"/>
    <p:sldId id="262" r:id="rId10"/>
    <p:sldId id="263" r:id="rId11"/>
    <p:sldId id="264" r:id="rId12"/>
    <p:sldId id="265" r:id="rId13"/>
    <p:sldId id="266" r:id="rId14"/>
    <p:sldId id="267" r:id="rId15"/>
    <p:sldId id="268" r:id="rId16"/>
    <p:sldId id="281" r:id="rId17"/>
    <p:sldId id="270" r:id="rId18"/>
    <p:sldId id="271" r:id="rId19"/>
    <p:sldId id="272" r:id="rId20"/>
    <p:sldId id="273" r:id="rId21"/>
    <p:sldId id="274" r:id="rId22"/>
    <p:sldId id="275" r:id="rId23"/>
    <p:sldId id="276" r:id="rId24"/>
    <p:sldId id="277" r:id="rId25"/>
    <p:sldId id="278" r:id="rId26"/>
    <p:sldId id="282" r:id="rId27"/>
    <p:sldId id="283" r:id="rId28"/>
    <p:sldId id="284" r:id="rId29"/>
    <p:sldId id="285" r:id="rId30"/>
    <p:sldId id="286" r:id="rId31"/>
    <p:sldId id="287" r:id="rId32"/>
    <p:sldId id="305" r:id="rId33"/>
    <p:sldId id="320" r:id="rId34"/>
    <p:sldId id="269" r:id="rId35"/>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FD4"/>
    <a:srgbClr val="4156A6"/>
    <a:srgbClr val="6C0E10"/>
    <a:srgbClr val="B4181C"/>
    <a:srgbClr val="F0586D"/>
    <a:srgbClr val="F58B9A"/>
    <a:srgbClr val="006358"/>
    <a:srgbClr val="009A88"/>
    <a:srgbClr val="FFFF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showGuides="1">
      <p:cViewPr varScale="1">
        <p:scale>
          <a:sx n="86" d="100"/>
          <a:sy n="86" d="100"/>
        </p:scale>
        <p:origin x="595" y="24"/>
      </p:cViewPr>
      <p:guideLst>
        <p:guide orient="horz" pos="2160"/>
        <p:guide pos="3840"/>
        <p:guide pos="551"/>
      </p:guideLst>
    </p:cSldViewPr>
  </p:slideViewPr>
  <p:notesTextViewPr>
    <p:cViewPr>
      <p:scale>
        <a:sx n="1" d="1"/>
        <a:sy n="1" d="1"/>
      </p:scale>
      <p:origin x="0" y="0"/>
    </p:cViewPr>
  </p:notesTextViewPr>
  <p:notesViewPr>
    <p:cSldViewPr snapToGrid="0">
      <p:cViewPr varScale="1">
        <p:scale>
          <a:sx n="48" d="100"/>
          <a:sy n="48" d="100"/>
        </p:scale>
        <p:origin x="275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A6B383D-3BD6-03C1-A9FE-C10529FA5C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7232AF29-6208-75BC-F575-B2F9C25562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623630-E69F-464D-B98C-A307C57C9FE4}" type="datetimeFigureOut">
              <a:rPr lang="es-PE" smtClean="0"/>
              <a:t>17/03/2024</a:t>
            </a:fld>
            <a:endParaRPr lang="es-PE"/>
          </a:p>
        </p:txBody>
      </p:sp>
      <p:sp>
        <p:nvSpPr>
          <p:cNvPr id="4" name="Marcador de pie de página 3">
            <a:extLst>
              <a:ext uri="{FF2B5EF4-FFF2-40B4-BE49-F238E27FC236}">
                <a16:creationId xmlns:a16="http://schemas.microsoft.com/office/drawing/2014/main" id="{A8A8A16E-B2E8-89C7-B266-2FBE8AA9B2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00F396DC-40CC-4E40-EB42-B8FAC980B5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88D8CE-E466-4D69-8A3F-A70BA3AFF8DF}" type="slidenum">
              <a:rPr lang="es-PE" smtClean="0"/>
              <a:t>‹Nº›</a:t>
            </a:fld>
            <a:endParaRPr lang="es-PE"/>
          </a:p>
        </p:txBody>
      </p:sp>
    </p:spTree>
    <p:extLst>
      <p:ext uri="{BB962C8B-B14F-4D97-AF65-F5344CB8AC3E}">
        <p14:creationId xmlns:p14="http://schemas.microsoft.com/office/powerpoint/2010/main" val="4066822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C05B4-4EE8-42F6-8043-ADEAA8103623}" type="datetimeFigureOut">
              <a:rPr lang="es-PE" smtClean="0"/>
              <a:t>17/03/2024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928F8-7A29-4960-A090-073A15546F4E}" type="slidenum">
              <a:rPr lang="es-PE" smtClean="0"/>
              <a:t>‹Nº›</a:t>
            </a:fld>
            <a:endParaRPr lang="es-PE"/>
          </a:p>
        </p:txBody>
      </p:sp>
    </p:spTree>
    <p:extLst>
      <p:ext uri="{BB962C8B-B14F-4D97-AF65-F5344CB8AC3E}">
        <p14:creationId xmlns:p14="http://schemas.microsoft.com/office/powerpoint/2010/main" val="165592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5" name="Google Shape;185;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3" name="Google Shape;193;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0" name="Google Shape;200;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7" name="Google Shape;207;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4" name="Google Shape;214;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21" name="Google Shape;221;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28" name="Google Shape;228;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5" name="Google Shape;235;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2" name="Google Shape;242;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9" name="Google Shape;249;p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7" name="Google Shape;127;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6" name="Google Shape;256;p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4" name="Google Shape;264;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1" name="Google Shape;271;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8" name="Google Shape;278;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5" name="Google Shape;285;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2" name="Google Shape;292;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9" name="Google Shape;299;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4" name="Google Shape;134;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2" name="Google Shape;142;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9" name="Google Shape;149;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6" name="Google Shape;156;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3" name="Google Shape;163;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0" name="Google Shape;170;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7" name="Google Shape;177;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Un par de personas de pie&#10;&#10;Descripción generada automáticamente con confianza baja">
            <a:extLst>
              <a:ext uri="{FF2B5EF4-FFF2-40B4-BE49-F238E27FC236}">
                <a16:creationId xmlns:a16="http://schemas.microsoft.com/office/drawing/2014/main" id="{5FDE1A14-B94D-0560-965F-DFDDDFE78E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4862" y="-57593"/>
            <a:ext cx="6973185" cy="6973185"/>
          </a:xfrm>
          <a:prstGeom prst="rect">
            <a:avLst/>
          </a:prstGeom>
        </p:spPr>
      </p:pic>
      <p:grpSp>
        <p:nvGrpSpPr>
          <p:cNvPr id="18" name="Grupo 17">
            <a:extLst>
              <a:ext uri="{FF2B5EF4-FFF2-40B4-BE49-F238E27FC236}">
                <a16:creationId xmlns:a16="http://schemas.microsoft.com/office/drawing/2014/main" id="{E2760872-0584-24E8-6C5F-A4192C69084A}"/>
              </a:ext>
            </a:extLst>
          </p:cNvPr>
          <p:cNvGrpSpPr/>
          <p:nvPr userDrawn="1"/>
        </p:nvGrpSpPr>
        <p:grpSpPr>
          <a:xfrm>
            <a:off x="-71021" y="-57592"/>
            <a:ext cx="12306309" cy="6973185"/>
            <a:chOff x="-71021" y="-57592"/>
            <a:chExt cx="12306309" cy="6973185"/>
          </a:xfrm>
          <a:solidFill>
            <a:srgbClr val="6C0E10"/>
          </a:solidFill>
        </p:grpSpPr>
        <p:sp>
          <p:nvSpPr>
            <p:cNvPr id="9" name="Rectángulo 8">
              <a:extLst>
                <a:ext uri="{FF2B5EF4-FFF2-40B4-BE49-F238E27FC236}">
                  <a16:creationId xmlns:a16="http://schemas.microsoft.com/office/drawing/2014/main" id="{3C50B447-F88C-5209-25D9-177EF1399B71}"/>
                </a:ext>
              </a:extLst>
            </p:cNvPr>
            <p:cNvSpPr/>
            <p:nvPr userDrawn="1"/>
          </p:nvSpPr>
          <p:spPr>
            <a:xfrm>
              <a:off x="-71021" y="-57592"/>
              <a:ext cx="4685884"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7" name="Grupo 16">
              <a:extLst>
                <a:ext uri="{FF2B5EF4-FFF2-40B4-BE49-F238E27FC236}">
                  <a16:creationId xmlns:a16="http://schemas.microsoft.com/office/drawing/2014/main" id="{17EF3EE9-2C19-C48C-CA39-61EACA844BE2}"/>
                </a:ext>
              </a:extLst>
            </p:cNvPr>
            <p:cNvGrpSpPr/>
            <p:nvPr userDrawn="1"/>
          </p:nvGrpSpPr>
          <p:grpSpPr>
            <a:xfrm>
              <a:off x="11556400" y="-57592"/>
              <a:ext cx="678888" cy="6973185"/>
              <a:chOff x="11556400" y="-3"/>
              <a:chExt cx="678888" cy="6973185"/>
            </a:xfrm>
            <a:grpFill/>
          </p:grpSpPr>
          <p:sp>
            <p:nvSpPr>
              <p:cNvPr id="12" name="Rectángulo 11">
                <a:extLst>
                  <a:ext uri="{FF2B5EF4-FFF2-40B4-BE49-F238E27FC236}">
                    <a16:creationId xmlns:a16="http://schemas.microsoft.com/office/drawing/2014/main" id="{75357E8B-B099-51B9-D18D-BAA93B46A25F}"/>
                  </a:ext>
                </a:extLst>
              </p:cNvPr>
              <p:cNvSpPr/>
              <p:nvPr userDrawn="1"/>
            </p:nvSpPr>
            <p:spPr>
              <a:xfrm>
                <a:off x="11556400"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3A6AD8D2-94C0-73F1-D62E-CCE0581FFFF3}"/>
                  </a:ext>
                </a:extLst>
              </p:cNvPr>
              <p:cNvSpPr/>
              <p:nvPr userDrawn="1"/>
            </p:nvSpPr>
            <p:spPr>
              <a:xfrm>
                <a:off x="11698424"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C998CEE4-FB88-4A43-79F4-7F2CFAC01696}"/>
                  </a:ext>
                </a:extLst>
              </p:cNvPr>
              <p:cNvSpPr/>
              <p:nvPr userDrawn="1"/>
            </p:nvSpPr>
            <p:spPr>
              <a:xfrm>
                <a:off x="11828288"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697EA2D1-5D90-48EC-3DD7-69DAC825A689}"/>
                  </a:ext>
                </a:extLst>
              </p:cNvPr>
              <p:cNvSpPr/>
              <p:nvPr userDrawn="1"/>
            </p:nvSpPr>
            <p:spPr>
              <a:xfrm>
                <a:off x="11977331"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CB7EB6E-2F09-D346-6FB7-C86780B2ADBB}"/>
                  </a:ext>
                </a:extLst>
              </p:cNvPr>
              <p:cNvSpPr/>
              <p:nvPr userDrawn="1"/>
            </p:nvSpPr>
            <p:spPr>
              <a:xfrm>
                <a:off x="12100176" y="-3"/>
                <a:ext cx="135112"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spTree>
    <p:extLst>
      <p:ext uri="{BB962C8B-B14F-4D97-AF65-F5344CB8AC3E}">
        <p14:creationId xmlns:p14="http://schemas.microsoft.com/office/powerpoint/2010/main" val="2935957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C5A9A0A-1FC5-B2E2-9E98-1A2D7E8F97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18"/>
          <a:stretch/>
        </p:blipFill>
        <p:spPr>
          <a:xfrm>
            <a:off x="6948489" y="-83671"/>
            <a:ext cx="6124574" cy="7005637"/>
          </a:xfrm>
          <a:prstGeom prst="rect">
            <a:avLst/>
          </a:prstGeom>
        </p:spPr>
      </p:pic>
      <p:sp>
        <p:nvSpPr>
          <p:cNvPr id="2" name="Rectángulo 1">
            <a:extLst>
              <a:ext uri="{FF2B5EF4-FFF2-40B4-BE49-F238E27FC236}">
                <a16:creationId xmlns:a16="http://schemas.microsoft.com/office/drawing/2014/main" id="{5D476FE2-4188-5D0D-D784-64A579FA4759}"/>
              </a:ext>
            </a:extLst>
          </p:cNvPr>
          <p:cNvSpPr/>
          <p:nvPr userDrawn="1"/>
        </p:nvSpPr>
        <p:spPr>
          <a:xfrm>
            <a:off x="-114299" y="-63965"/>
            <a:ext cx="721518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3" name="Rectángulo 12">
            <a:extLst>
              <a:ext uri="{FF2B5EF4-FFF2-40B4-BE49-F238E27FC236}">
                <a16:creationId xmlns:a16="http://schemas.microsoft.com/office/drawing/2014/main" id="{55CD6869-D003-FAA9-A941-2B919DC836BA}"/>
              </a:ext>
            </a:extLst>
          </p:cNvPr>
          <p:cNvSpPr/>
          <p:nvPr userDrawn="1"/>
        </p:nvSpPr>
        <p:spPr>
          <a:xfrm>
            <a:off x="-114299" y="802812"/>
            <a:ext cx="5686424" cy="13831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7" name="CuadroTexto 16">
            <a:extLst>
              <a:ext uri="{FF2B5EF4-FFF2-40B4-BE49-F238E27FC236}">
                <a16:creationId xmlns:a16="http://schemas.microsoft.com/office/drawing/2014/main" id="{2EE426E5-31ED-C6A7-D575-2265253FE473}"/>
              </a:ext>
            </a:extLst>
          </p:cNvPr>
          <p:cNvSpPr txBox="1"/>
          <p:nvPr userDrawn="1"/>
        </p:nvSpPr>
        <p:spPr>
          <a:xfrm>
            <a:off x="1393031" y="1021556"/>
            <a:ext cx="3679031" cy="584775"/>
          </a:xfrm>
          <a:prstGeom prst="rect">
            <a:avLst/>
          </a:prstGeom>
          <a:noFill/>
        </p:spPr>
        <p:txBody>
          <a:bodyPr wrap="square" rtlCol="0">
            <a:spAutoFit/>
          </a:bodyPr>
          <a:lstStyle/>
          <a:p>
            <a:r>
              <a:rPr lang="es-ES_tradnl" sz="3200" b="1" dirty="0">
                <a:solidFill>
                  <a:srgbClr val="002060"/>
                </a:solidFill>
                <a:latin typeface="Roboto" panose="02000000000000000000" pitchFamily="2" charset="0"/>
                <a:ea typeface="Roboto" panose="02000000000000000000" pitchFamily="2" charset="0"/>
              </a:rPr>
              <a:t>Autoevaluación</a:t>
            </a:r>
          </a:p>
        </p:txBody>
      </p:sp>
      <p:sp>
        <p:nvSpPr>
          <p:cNvPr id="18" name="CuadroTexto 17">
            <a:extLst>
              <a:ext uri="{FF2B5EF4-FFF2-40B4-BE49-F238E27FC236}">
                <a16:creationId xmlns:a16="http://schemas.microsoft.com/office/drawing/2014/main" id="{E2381233-54FE-FAAE-BA32-5B2CACC6EC2F}"/>
              </a:ext>
            </a:extLst>
          </p:cNvPr>
          <p:cNvSpPr txBox="1"/>
          <p:nvPr userDrawn="1"/>
        </p:nvSpPr>
        <p:spPr>
          <a:xfrm>
            <a:off x="1393030" y="1489823"/>
            <a:ext cx="3679031" cy="430887"/>
          </a:xfrm>
          <a:prstGeom prst="rect">
            <a:avLst/>
          </a:prstGeom>
          <a:noFill/>
        </p:spPr>
        <p:txBody>
          <a:bodyPr wrap="square" rtlCol="0">
            <a:spAutoFit/>
          </a:bodyPr>
          <a:lstStyle/>
          <a:p>
            <a:r>
              <a:rPr lang="es-ES_tradnl" sz="2200" b="0" dirty="0">
                <a:solidFill>
                  <a:srgbClr val="002060"/>
                </a:solidFill>
                <a:latin typeface="Roboto" panose="02000000000000000000" pitchFamily="2" charset="0"/>
                <a:ea typeface="Roboto" panose="02000000000000000000" pitchFamily="2" charset="0"/>
              </a:rPr>
              <a:t>¡Vamos por más logros!</a:t>
            </a:r>
          </a:p>
        </p:txBody>
      </p:sp>
      <p:sp>
        <p:nvSpPr>
          <p:cNvPr id="19" name="CuadroTexto 18">
            <a:extLst>
              <a:ext uri="{FF2B5EF4-FFF2-40B4-BE49-F238E27FC236}">
                <a16:creationId xmlns:a16="http://schemas.microsoft.com/office/drawing/2014/main" id="{0E96EE9F-5874-906F-A708-3714E44FF7CD}"/>
              </a:ext>
            </a:extLst>
          </p:cNvPr>
          <p:cNvSpPr txBox="1"/>
          <p:nvPr userDrawn="1"/>
        </p:nvSpPr>
        <p:spPr>
          <a:xfrm>
            <a:off x="1543050" y="3429000"/>
            <a:ext cx="4552950" cy="769441"/>
          </a:xfrm>
          <a:prstGeom prst="rect">
            <a:avLst/>
          </a:prstGeom>
          <a:noFill/>
        </p:spPr>
        <p:txBody>
          <a:bodyPr wrap="square" rtlCol="0">
            <a:spAutoFit/>
          </a:bodyPr>
          <a:lstStyle/>
          <a:p>
            <a:pPr algn="ctr"/>
            <a:r>
              <a:rPr lang="es-ES_tradnl" sz="4400" b="1" dirty="0">
                <a:solidFill>
                  <a:schemeClr val="bg1"/>
                </a:solidFill>
                <a:latin typeface="Roboto" panose="02000000000000000000" pitchFamily="2" charset="0"/>
                <a:ea typeface="Roboto" panose="02000000000000000000" pitchFamily="2" charset="0"/>
              </a:rPr>
              <a:t>¡Felicitaciones!</a:t>
            </a:r>
          </a:p>
        </p:txBody>
      </p:sp>
      <p:sp>
        <p:nvSpPr>
          <p:cNvPr id="20" name="CuadroTexto 19">
            <a:extLst>
              <a:ext uri="{FF2B5EF4-FFF2-40B4-BE49-F238E27FC236}">
                <a16:creationId xmlns:a16="http://schemas.microsoft.com/office/drawing/2014/main" id="{86101B9E-D797-655C-865D-C1C7C3D15BA2}"/>
              </a:ext>
            </a:extLst>
          </p:cNvPr>
          <p:cNvSpPr txBox="1"/>
          <p:nvPr userDrawn="1"/>
        </p:nvSpPr>
        <p:spPr>
          <a:xfrm>
            <a:off x="1543051" y="4198441"/>
            <a:ext cx="4552950" cy="430887"/>
          </a:xfrm>
          <a:prstGeom prst="rect">
            <a:avLst/>
          </a:prstGeom>
          <a:noFill/>
        </p:spPr>
        <p:txBody>
          <a:bodyPr wrap="square" rtlCol="0">
            <a:spAutoFit/>
          </a:bodyPr>
          <a:lstStyle/>
          <a:p>
            <a:pPr algn="ctr"/>
            <a:r>
              <a:rPr lang="es-ES_tradnl" sz="2200" b="0" dirty="0">
                <a:solidFill>
                  <a:schemeClr val="bg1"/>
                </a:solidFill>
                <a:latin typeface="Roboto" panose="02000000000000000000" pitchFamily="2" charset="0"/>
                <a:ea typeface="Roboto" panose="02000000000000000000" pitchFamily="2" charset="0"/>
              </a:rPr>
              <a:t>Ha concluido la autoevaluación</a:t>
            </a:r>
          </a:p>
        </p:txBody>
      </p:sp>
    </p:spTree>
    <p:extLst>
      <p:ext uri="{BB962C8B-B14F-4D97-AF65-F5344CB8AC3E}">
        <p14:creationId xmlns:p14="http://schemas.microsoft.com/office/powerpoint/2010/main" val="4162477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ítulo y texto vertical">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FF93ECB-6C4B-596B-90E1-ED63725EC2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190"/>
          <a:stretch/>
        </p:blipFill>
        <p:spPr>
          <a:xfrm>
            <a:off x="4972054" y="-95948"/>
            <a:ext cx="7318757" cy="699140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002060"/>
                </a:solidFill>
                <a:latin typeface="Roboto" panose="02000000000000000000" pitchFamily="2" charset="0"/>
                <a:ea typeface="Roboto" panose="02000000000000000000" pitchFamily="2" charset="0"/>
              </a:rPr>
              <a:t>Conclusiones</a:t>
            </a:r>
          </a:p>
        </p:txBody>
      </p:sp>
    </p:spTree>
    <p:extLst>
      <p:ext uri="{BB962C8B-B14F-4D97-AF65-F5344CB8AC3E}">
        <p14:creationId xmlns:p14="http://schemas.microsoft.com/office/powerpoint/2010/main" val="1873447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06E95BF-93DC-3EF1-1B9C-7EEA29B44D85}"/>
              </a:ext>
            </a:extLst>
          </p:cNvPr>
          <p:cNvSpPr/>
          <p:nvPr userDrawn="1"/>
        </p:nvSpPr>
        <p:spPr>
          <a:xfrm>
            <a:off x="-142875" y="-63965"/>
            <a:ext cx="1238763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10058400" y="-78251"/>
            <a:ext cx="2186362" cy="7000217"/>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382737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ítulo y texto vertical">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6DE84E-2664-8E01-C118-44E8E587E5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735" r="16265"/>
          <a:stretch/>
        </p:blipFill>
        <p:spPr>
          <a:xfrm>
            <a:off x="7658098" y="-93210"/>
            <a:ext cx="4743450" cy="701758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002060"/>
                </a:solidFill>
                <a:latin typeface="Roboto" panose="02000000000000000000" pitchFamily="2" charset="0"/>
                <a:ea typeface="Roboto" panose="02000000000000000000" pitchFamily="2" charset="0"/>
              </a:rPr>
              <a:t>Referencias</a:t>
            </a:r>
          </a:p>
        </p:txBody>
      </p:sp>
    </p:spTree>
    <p:extLst>
      <p:ext uri="{BB962C8B-B14F-4D97-AF65-F5344CB8AC3E}">
        <p14:creationId xmlns:p14="http://schemas.microsoft.com/office/powerpoint/2010/main" val="133267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44B6794-414E-2253-4C1B-48333B9E7AA0}"/>
              </a:ext>
            </a:extLst>
          </p:cNvPr>
          <p:cNvSpPr/>
          <p:nvPr userDrawn="1"/>
        </p:nvSpPr>
        <p:spPr>
          <a:xfrm>
            <a:off x="-142875" y="-63965"/>
            <a:ext cx="1238763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pic>
        <p:nvPicPr>
          <p:cNvPr id="4" name="Imagen 3">
            <a:extLst>
              <a:ext uri="{FF2B5EF4-FFF2-40B4-BE49-F238E27FC236}">
                <a16:creationId xmlns:a16="http://schemas.microsoft.com/office/drawing/2014/main" id="{55C9B707-408F-0C13-0BC1-7A7093D326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57"/>
          <a:stretch/>
        </p:blipFill>
        <p:spPr>
          <a:xfrm>
            <a:off x="4330747" y="2876550"/>
            <a:ext cx="3530506" cy="1104900"/>
          </a:xfrm>
          <a:prstGeom prst="rect">
            <a:avLst/>
          </a:prstGeom>
        </p:spPr>
      </p:pic>
      <p:grpSp>
        <p:nvGrpSpPr>
          <p:cNvPr id="5" name="Grupo 4">
            <a:extLst>
              <a:ext uri="{FF2B5EF4-FFF2-40B4-BE49-F238E27FC236}">
                <a16:creationId xmlns:a16="http://schemas.microsoft.com/office/drawing/2014/main" id="{113E9B06-E72F-1F9A-11DC-89B44829E390}"/>
              </a:ext>
            </a:extLst>
          </p:cNvPr>
          <p:cNvGrpSpPr/>
          <p:nvPr userDrawn="1"/>
        </p:nvGrpSpPr>
        <p:grpSpPr>
          <a:xfrm>
            <a:off x="10544174" y="6357938"/>
            <a:ext cx="1700587" cy="564028"/>
            <a:chOff x="9705226" y="6414247"/>
            <a:chExt cx="2396658" cy="507718"/>
          </a:xfrm>
          <a:solidFill>
            <a:schemeClr val="bg1"/>
          </a:solidFill>
        </p:grpSpPr>
        <p:sp>
          <p:nvSpPr>
            <p:cNvPr id="6" name="Rectángulo 5">
              <a:extLst>
                <a:ext uri="{FF2B5EF4-FFF2-40B4-BE49-F238E27FC236}">
                  <a16:creationId xmlns:a16="http://schemas.microsoft.com/office/drawing/2014/main" id="{201631D5-BB3E-5BD4-FA26-B6A8D800E91A}"/>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1A41A349-D069-3DAD-4A11-01C3A4A5C11E}"/>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16B3DFBB-1100-4064-6CF7-9C51D834D31A}"/>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22757D2-FF2E-0D7C-2E7A-F4EEFBA8DB2F}"/>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C0E02B90-D9C6-73CB-C6C3-FAC0D726508B}"/>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9EF4129-E3C5-65E0-B742-14449AE79BB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E69A1E9A-8F6A-E964-6751-04139D3BA2CE}"/>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CB587F22-495D-D831-9B0C-A269A6F2EFB8}"/>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B6AF53D2-D333-BDD8-FAC5-CB244101687E}"/>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40EF9CED-C766-7995-70A6-14722199FC61}"/>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67877334-2668-A297-0D42-56B481A04A3D}"/>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0F179C78-4831-03E7-11A4-3B0D8053AC63}"/>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0778F89F-2ED2-C4C8-63FC-A36EF60D189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7F0DCC89-35F9-F8DA-CB5C-A856E919330F}"/>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grpSp>
        <p:nvGrpSpPr>
          <p:cNvPr id="21" name="Grupo 20">
            <a:extLst>
              <a:ext uri="{FF2B5EF4-FFF2-40B4-BE49-F238E27FC236}">
                <a16:creationId xmlns:a16="http://schemas.microsoft.com/office/drawing/2014/main" id="{E56C6BE9-1907-F2ED-36C6-635ED9AF4C45}"/>
              </a:ext>
            </a:extLst>
          </p:cNvPr>
          <p:cNvGrpSpPr/>
          <p:nvPr userDrawn="1"/>
        </p:nvGrpSpPr>
        <p:grpSpPr>
          <a:xfrm flipH="1" flipV="1">
            <a:off x="-142875" y="-63965"/>
            <a:ext cx="1700587" cy="564028"/>
            <a:chOff x="9705226" y="6414247"/>
            <a:chExt cx="2396658" cy="507718"/>
          </a:xfrm>
          <a:solidFill>
            <a:schemeClr val="bg1"/>
          </a:solidFill>
        </p:grpSpPr>
        <p:sp>
          <p:nvSpPr>
            <p:cNvPr id="22" name="Rectángulo 21">
              <a:extLst>
                <a:ext uri="{FF2B5EF4-FFF2-40B4-BE49-F238E27FC236}">
                  <a16:creationId xmlns:a16="http://schemas.microsoft.com/office/drawing/2014/main" id="{45B633CA-7337-487C-5D09-3F4D352C1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59B30706-D988-0920-4364-0FACF75F5F37}"/>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232D1086-AE74-0406-2AC0-E828A7D9848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B8FFCED-8F69-26B3-891D-4FC820F881CA}"/>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EA32DF48-EB7F-6D93-0C0E-2CE8A5231C22}"/>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Rectángulo 26">
              <a:extLst>
                <a:ext uri="{FF2B5EF4-FFF2-40B4-BE49-F238E27FC236}">
                  <a16:creationId xmlns:a16="http://schemas.microsoft.com/office/drawing/2014/main" id="{98AA0BAD-2FED-B358-AE93-A96452DA2828}"/>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Rectángulo 27">
              <a:extLst>
                <a:ext uri="{FF2B5EF4-FFF2-40B4-BE49-F238E27FC236}">
                  <a16:creationId xmlns:a16="http://schemas.microsoft.com/office/drawing/2014/main" id="{02A74291-083B-B80F-76F7-66E76557796A}"/>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Rectángulo 28">
              <a:extLst>
                <a:ext uri="{FF2B5EF4-FFF2-40B4-BE49-F238E27FC236}">
                  <a16:creationId xmlns:a16="http://schemas.microsoft.com/office/drawing/2014/main" id="{C9C53CDF-817C-7319-6540-5450256A7A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0" name="Rectángulo 29">
              <a:extLst>
                <a:ext uri="{FF2B5EF4-FFF2-40B4-BE49-F238E27FC236}">
                  <a16:creationId xmlns:a16="http://schemas.microsoft.com/office/drawing/2014/main" id="{901E8CF6-9677-B7EB-D0CF-E58670156651}"/>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1" name="Rectángulo 30">
              <a:extLst>
                <a:ext uri="{FF2B5EF4-FFF2-40B4-BE49-F238E27FC236}">
                  <a16:creationId xmlns:a16="http://schemas.microsoft.com/office/drawing/2014/main" id="{6629851F-2F73-36FE-2DB6-B8496BA14BA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Rectángulo 31">
              <a:extLst>
                <a:ext uri="{FF2B5EF4-FFF2-40B4-BE49-F238E27FC236}">
                  <a16:creationId xmlns:a16="http://schemas.microsoft.com/office/drawing/2014/main" id="{EF7159FA-A4A0-B900-BAC1-118FFD956ECA}"/>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3" name="Rectángulo 32">
              <a:extLst>
                <a:ext uri="{FF2B5EF4-FFF2-40B4-BE49-F238E27FC236}">
                  <a16:creationId xmlns:a16="http://schemas.microsoft.com/office/drawing/2014/main" id="{183C29BD-9145-FDD0-29F7-95403C6F9BBE}"/>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Rectángulo 33">
              <a:extLst>
                <a:ext uri="{FF2B5EF4-FFF2-40B4-BE49-F238E27FC236}">
                  <a16:creationId xmlns:a16="http://schemas.microsoft.com/office/drawing/2014/main" id="{D7D615E7-49DD-2424-6784-40E0BFFA30F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5" name="Rectángulo 34">
              <a:extLst>
                <a:ext uri="{FF2B5EF4-FFF2-40B4-BE49-F238E27FC236}">
                  <a16:creationId xmlns:a16="http://schemas.microsoft.com/office/drawing/2014/main" id="{5224C9B4-00D7-0D34-A96C-B039D63B9662}"/>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17271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ntent 1">
  <p:cSld name="One Content 1">
    <p:spTree>
      <p:nvGrpSpPr>
        <p:cNvPr id="1" name="Shape 21"/>
        <p:cNvGrpSpPr/>
        <p:nvPr/>
      </p:nvGrpSpPr>
      <p:grpSpPr>
        <a:xfrm>
          <a:off x="0" y="0"/>
          <a:ext cx="0" cy="0"/>
          <a:chOff x="0" y="0"/>
          <a:chExt cx="0" cy="0"/>
        </a:xfrm>
      </p:grpSpPr>
      <p:pic>
        <p:nvPicPr>
          <p:cNvPr id="10" name="Google Shape;60;p14">
            <a:extLst>
              <a:ext uri="{FF2B5EF4-FFF2-40B4-BE49-F238E27FC236}">
                <a16:creationId xmlns:a16="http://schemas.microsoft.com/office/drawing/2014/main" id="{6928EDFE-1D44-493D-82C8-E1F357C2FC14}"/>
              </a:ext>
            </a:extLst>
          </p:cNvPr>
          <p:cNvPicPr preferRelativeResize="0"/>
          <p:nvPr userDrawn="1"/>
        </p:nvPicPr>
        <p:blipFill rotWithShape="1">
          <a:blip r:embed="rId2">
            <a:alphaModFix/>
          </a:blip>
          <a:srcRect/>
          <a:stretch/>
        </p:blipFill>
        <p:spPr>
          <a:xfrm>
            <a:off x="-2" y="0"/>
            <a:ext cx="12192001" cy="6858000"/>
          </a:xfrm>
          <a:prstGeom prst="rect">
            <a:avLst/>
          </a:prstGeom>
          <a:noFill/>
          <a:ln>
            <a:noFill/>
          </a:ln>
        </p:spPr>
      </p:pic>
      <p:sp>
        <p:nvSpPr>
          <p:cNvPr id="24" name="Google Shape;24;p3"/>
          <p:cNvSpPr txBox="1">
            <a:spLocks noGrp="1"/>
          </p:cNvSpPr>
          <p:nvPr>
            <p:ph type="title"/>
          </p:nvPr>
        </p:nvSpPr>
        <p:spPr>
          <a:xfrm>
            <a:off x="609600" y="1304621"/>
            <a:ext cx="11314128" cy="706308"/>
          </a:xfrm>
          <a:prstGeom prst="rect">
            <a:avLst/>
          </a:prstGeom>
          <a:noFill/>
          <a:ln>
            <a:noFill/>
          </a:ln>
        </p:spPr>
        <p:txBody>
          <a:bodyPr spcFirstLastPara="1" wrap="square" lIns="91425" tIns="0" rIns="91425" bIns="45700" anchor="t" anchorCtr="0">
            <a:noAutofit/>
          </a:bodyPr>
          <a:lstStyle>
            <a:lvl1pPr lvl="0" algn="l">
              <a:lnSpc>
                <a:spcPct val="90000"/>
              </a:lnSpc>
              <a:spcBef>
                <a:spcPts val="0"/>
              </a:spcBef>
              <a:spcAft>
                <a:spcPts val="0"/>
              </a:spcAft>
              <a:buClr>
                <a:schemeClr val="lt1"/>
              </a:buClr>
              <a:buSzPts val="2800"/>
              <a:buFont typeface="Quattrocento Sans"/>
              <a:buNone/>
              <a:defRPr sz="3733"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3"/>
          <p:cNvSpPr txBox="1">
            <a:spLocks noGrp="1"/>
          </p:cNvSpPr>
          <p:nvPr>
            <p:ph type="body" idx="1"/>
          </p:nvPr>
        </p:nvSpPr>
        <p:spPr>
          <a:xfrm>
            <a:off x="609600" y="2147454"/>
            <a:ext cx="10972800" cy="397871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747"/>
              </a:spcBef>
              <a:spcAft>
                <a:spcPts val="0"/>
              </a:spcAft>
              <a:buClr>
                <a:schemeClr val="dk1"/>
              </a:buClr>
              <a:buSzPts val="2800"/>
              <a:buChar char="•"/>
              <a:defRPr/>
            </a:lvl1pPr>
            <a:lvl2pPr marL="914400" lvl="1" indent="-335280" algn="l">
              <a:lnSpc>
                <a:spcPct val="90000"/>
              </a:lnSpc>
              <a:spcBef>
                <a:spcPts val="533"/>
              </a:spcBef>
              <a:spcAft>
                <a:spcPts val="0"/>
              </a:spcAft>
              <a:buClr>
                <a:schemeClr val="dk1"/>
              </a:buClr>
              <a:buSzPts val="1680"/>
              <a:buChar char="o"/>
              <a:defRPr/>
            </a:lvl2pPr>
            <a:lvl3pPr marL="1371600" lvl="2" indent="-355600" algn="l">
              <a:lnSpc>
                <a:spcPct val="90000"/>
              </a:lnSpc>
              <a:spcBef>
                <a:spcPts val="533"/>
              </a:spcBef>
              <a:spcAft>
                <a:spcPts val="0"/>
              </a:spcAft>
              <a:buClr>
                <a:schemeClr val="dk1"/>
              </a:buClr>
              <a:buSzPts val="2000"/>
              <a:buChar char="▪"/>
              <a:defRPr/>
            </a:lvl3pPr>
            <a:lvl4pPr marL="1828800" lvl="3" indent="-330200" algn="l">
              <a:lnSpc>
                <a:spcPct val="90000"/>
              </a:lnSpc>
              <a:spcBef>
                <a:spcPts val="427"/>
              </a:spcBef>
              <a:spcAft>
                <a:spcPts val="0"/>
              </a:spcAft>
              <a:buClr>
                <a:schemeClr val="dk1"/>
              </a:buClr>
              <a:buSzPts val="1600"/>
              <a:buChar char="–"/>
              <a:defRPr/>
            </a:lvl4pPr>
            <a:lvl5pPr marL="2286000" lvl="4" indent="-330200" algn="l">
              <a:lnSpc>
                <a:spcPct val="90000"/>
              </a:lnSpc>
              <a:spcBef>
                <a:spcPts val="427"/>
              </a:spcBef>
              <a:spcAft>
                <a:spcPts val="0"/>
              </a:spcAft>
              <a:buClr>
                <a:schemeClr val="dk1"/>
              </a:buClr>
              <a:buSzPts val="1600"/>
              <a:buChar char="»"/>
              <a:defRPr/>
            </a:lvl5pPr>
            <a:lvl6pPr marL="2743200" lvl="5" indent="-342900" algn="l">
              <a:lnSpc>
                <a:spcPct val="90000"/>
              </a:lnSpc>
              <a:spcBef>
                <a:spcPts val="480"/>
              </a:spcBef>
              <a:spcAft>
                <a:spcPts val="0"/>
              </a:spcAft>
              <a:buClr>
                <a:schemeClr val="dk1"/>
              </a:buClr>
              <a:buSzPts val="1800"/>
              <a:buChar char="•"/>
              <a:defRPr/>
            </a:lvl6pPr>
            <a:lvl7pPr marL="3200400" lvl="6" indent="-342900" algn="l">
              <a:lnSpc>
                <a:spcPct val="90000"/>
              </a:lnSpc>
              <a:spcBef>
                <a:spcPts val="480"/>
              </a:spcBef>
              <a:spcAft>
                <a:spcPts val="0"/>
              </a:spcAft>
              <a:buClr>
                <a:schemeClr val="dk1"/>
              </a:buClr>
              <a:buSzPts val="1800"/>
              <a:buChar char="•"/>
              <a:defRPr/>
            </a:lvl7pPr>
            <a:lvl8pPr marL="3657600" lvl="7" indent="-342900" algn="l">
              <a:lnSpc>
                <a:spcPct val="90000"/>
              </a:lnSpc>
              <a:spcBef>
                <a:spcPts val="480"/>
              </a:spcBef>
              <a:spcAft>
                <a:spcPts val="0"/>
              </a:spcAft>
              <a:buClr>
                <a:schemeClr val="dk1"/>
              </a:buClr>
              <a:buSzPts val="1800"/>
              <a:buChar char="•"/>
              <a:defRPr/>
            </a:lvl8pPr>
            <a:lvl9pPr marL="4114800" lvl="8" indent="-342900" algn="l">
              <a:lnSpc>
                <a:spcPct val="90000"/>
              </a:lnSpc>
              <a:spcBef>
                <a:spcPts val="480"/>
              </a:spcBef>
              <a:spcAft>
                <a:spcPts val="0"/>
              </a:spcAft>
              <a:buClr>
                <a:schemeClr val="dk1"/>
              </a:buClr>
              <a:buSzPts val="1800"/>
              <a:buChar char="•"/>
              <a:defRPr/>
            </a:lvl9pPr>
          </a:lstStyle>
          <a:p>
            <a:endParaRPr dirty="0"/>
          </a:p>
        </p:txBody>
      </p:sp>
      <p:sp>
        <p:nvSpPr>
          <p:cNvPr id="26" name="Google Shape;26;p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sz="1467" b="0"/>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 name="Google Shape;27;p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sz="1467" b="0"/>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888888"/>
                </a:solidFill>
                <a:latin typeface="Calibri"/>
                <a:ea typeface="Calibri"/>
                <a:cs typeface="Calibri"/>
                <a:sym typeface="Calibri"/>
              </a:defRPr>
            </a:lvl1pPr>
            <a:lvl2pPr marL="0" lvl="1" indent="0" algn="r">
              <a:spcBef>
                <a:spcPts val="0"/>
              </a:spcBef>
              <a:buNone/>
              <a:defRPr sz="1200" b="0">
                <a:solidFill>
                  <a:srgbClr val="888888"/>
                </a:solidFill>
                <a:latin typeface="Calibri"/>
                <a:ea typeface="Calibri"/>
                <a:cs typeface="Calibri"/>
                <a:sym typeface="Calibri"/>
              </a:defRPr>
            </a:lvl2pPr>
            <a:lvl3pPr marL="0" lvl="2" indent="0" algn="r">
              <a:spcBef>
                <a:spcPts val="0"/>
              </a:spcBef>
              <a:buNone/>
              <a:defRPr sz="1200" b="0">
                <a:solidFill>
                  <a:srgbClr val="888888"/>
                </a:solidFill>
                <a:latin typeface="Calibri"/>
                <a:ea typeface="Calibri"/>
                <a:cs typeface="Calibri"/>
                <a:sym typeface="Calibri"/>
              </a:defRPr>
            </a:lvl3pPr>
            <a:lvl4pPr marL="0" lvl="3" indent="0" algn="r">
              <a:spcBef>
                <a:spcPts val="0"/>
              </a:spcBef>
              <a:buNone/>
              <a:defRPr sz="1200" b="0">
                <a:solidFill>
                  <a:srgbClr val="888888"/>
                </a:solidFill>
                <a:latin typeface="Calibri"/>
                <a:ea typeface="Calibri"/>
                <a:cs typeface="Calibri"/>
                <a:sym typeface="Calibri"/>
              </a:defRPr>
            </a:lvl4pPr>
            <a:lvl5pPr marL="0" lvl="4" indent="0" algn="r">
              <a:spcBef>
                <a:spcPts val="0"/>
              </a:spcBef>
              <a:buNone/>
              <a:defRPr sz="1200" b="0">
                <a:solidFill>
                  <a:srgbClr val="888888"/>
                </a:solidFill>
                <a:latin typeface="Calibri"/>
                <a:ea typeface="Calibri"/>
                <a:cs typeface="Calibri"/>
                <a:sym typeface="Calibri"/>
              </a:defRPr>
            </a:lvl5pPr>
            <a:lvl6pPr marL="0" lvl="5" indent="0" algn="r">
              <a:spcBef>
                <a:spcPts val="0"/>
              </a:spcBef>
              <a:buNone/>
              <a:defRPr sz="1200" b="0">
                <a:solidFill>
                  <a:srgbClr val="888888"/>
                </a:solidFill>
                <a:latin typeface="Calibri"/>
                <a:ea typeface="Calibri"/>
                <a:cs typeface="Calibri"/>
                <a:sym typeface="Calibri"/>
              </a:defRPr>
            </a:lvl6pPr>
            <a:lvl7pPr marL="0" lvl="6" indent="0" algn="r">
              <a:spcBef>
                <a:spcPts val="0"/>
              </a:spcBef>
              <a:buNone/>
              <a:defRPr sz="1200" b="0">
                <a:solidFill>
                  <a:srgbClr val="888888"/>
                </a:solidFill>
                <a:latin typeface="Calibri"/>
                <a:ea typeface="Calibri"/>
                <a:cs typeface="Calibri"/>
                <a:sym typeface="Calibri"/>
              </a:defRPr>
            </a:lvl7pPr>
            <a:lvl8pPr marL="0" lvl="7" indent="0" algn="r">
              <a:spcBef>
                <a:spcPts val="0"/>
              </a:spcBef>
              <a:buNone/>
              <a:defRPr sz="1200" b="0">
                <a:solidFill>
                  <a:srgbClr val="888888"/>
                </a:solidFill>
                <a:latin typeface="Calibri"/>
                <a:ea typeface="Calibri"/>
                <a:cs typeface="Calibri"/>
                <a:sym typeface="Calibri"/>
              </a:defRPr>
            </a:lvl8pPr>
            <a:lvl9pPr marL="0" lvl="8" indent="0" algn="r">
              <a:spcBef>
                <a:spcPts val="0"/>
              </a:spcBef>
              <a:buNone/>
              <a:defRPr sz="1200" b="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 name="Google Shape;61;p14">
            <a:extLst>
              <a:ext uri="{FF2B5EF4-FFF2-40B4-BE49-F238E27FC236}">
                <a16:creationId xmlns:a16="http://schemas.microsoft.com/office/drawing/2014/main" id="{51678D1D-FE55-41CF-BC63-87309A7A30AF}"/>
              </a:ext>
            </a:extLst>
          </p:cNvPr>
          <p:cNvSpPr txBox="1"/>
          <p:nvPr userDrawn="1"/>
        </p:nvSpPr>
        <p:spPr>
          <a:xfrm>
            <a:off x="10165200" y="414521"/>
            <a:ext cx="1188600" cy="28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ES_tradnl" sz="1300" b="0" i="0" u="none" strike="noStrike" cap="none" dirty="0">
                <a:solidFill>
                  <a:srgbClr val="1C4587"/>
                </a:solidFill>
                <a:latin typeface="Arial"/>
                <a:ea typeface="Arial"/>
                <a:cs typeface="Arial"/>
                <a:sym typeface="Arial"/>
              </a:rPr>
              <a:t>Ingeniería de Sistemas</a:t>
            </a:r>
            <a:endParaRPr sz="1300" dirty="0">
              <a:solidFill>
                <a:srgbClr val="1C4587"/>
              </a:solidFill>
            </a:endParaRPr>
          </a:p>
        </p:txBody>
      </p:sp>
      <p:sp>
        <p:nvSpPr>
          <p:cNvPr id="12" name="Google Shape;62;p14">
            <a:extLst>
              <a:ext uri="{FF2B5EF4-FFF2-40B4-BE49-F238E27FC236}">
                <a16:creationId xmlns:a16="http://schemas.microsoft.com/office/drawing/2014/main" id="{F756ED5E-40A7-44E3-BFCA-E2085774FEBB}"/>
              </a:ext>
            </a:extLst>
          </p:cNvPr>
          <p:cNvSpPr txBox="1"/>
          <p:nvPr userDrawn="1"/>
        </p:nvSpPr>
        <p:spPr>
          <a:xfrm>
            <a:off x="7506950" y="441521"/>
            <a:ext cx="2137500" cy="22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ES_tradnl" sz="1300" dirty="0">
                <a:solidFill>
                  <a:srgbClr val="1C4587"/>
                </a:solidFill>
              </a:rPr>
              <a:t>Pregrado</a:t>
            </a:r>
            <a:endParaRPr sz="1300" b="0" i="0" u="none" strike="noStrike" cap="none" dirty="0">
              <a:solidFill>
                <a:srgbClr val="1C4587"/>
              </a:solidFill>
              <a:latin typeface="Arial"/>
              <a:ea typeface="Arial"/>
              <a:cs typeface="Arial"/>
              <a:sym typeface="Arial"/>
            </a:endParaRPr>
          </a:p>
        </p:txBody>
      </p:sp>
    </p:spTree>
    <p:extLst>
      <p:ext uri="{BB962C8B-B14F-4D97-AF65-F5344CB8AC3E}">
        <p14:creationId xmlns:p14="http://schemas.microsoft.com/office/powerpoint/2010/main" val="312893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4281B43-CCCD-24DB-6926-6DBE79E78D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248"/>
          <a:stretch/>
        </p:blipFill>
        <p:spPr>
          <a:xfrm>
            <a:off x="20095" y="-140677"/>
            <a:ext cx="12192000" cy="3720932"/>
          </a:xfrm>
          <a:prstGeom prst="rect">
            <a:avLst/>
          </a:prstGeom>
        </p:spPr>
      </p:pic>
      <p:sp>
        <p:nvSpPr>
          <p:cNvPr id="9" name="Rectángulo 8">
            <a:extLst>
              <a:ext uri="{FF2B5EF4-FFF2-40B4-BE49-F238E27FC236}">
                <a16:creationId xmlns:a16="http://schemas.microsoft.com/office/drawing/2014/main" id="{1FD7C5CF-DB38-CD89-C84D-7D46B6EEDF08}"/>
              </a:ext>
            </a:extLst>
          </p:cNvPr>
          <p:cNvSpPr/>
          <p:nvPr userDrawn="1"/>
        </p:nvSpPr>
        <p:spPr>
          <a:xfrm>
            <a:off x="301451" y="3429000"/>
            <a:ext cx="11910644" cy="3486593"/>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0" name="Rectángulo 9">
            <a:extLst>
              <a:ext uri="{FF2B5EF4-FFF2-40B4-BE49-F238E27FC236}">
                <a16:creationId xmlns:a16="http://schemas.microsoft.com/office/drawing/2014/main" id="{B7F7FA98-38BF-B7CB-3CB7-83C408C358F3}"/>
              </a:ext>
            </a:extLst>
          </p:cNvPr>
          <p:cNvSpPr/>
          <p:nvPr userDrawn="1"/>
        </p:nvSpPr>
        <p:spPr>
          <a:xfrm>
            <a:off x="0" y="-140679"/>
            <a:ext cx="301451" cy="356968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EAFD63A2-43AB-A7C5-CEE8-DEED2BA91FE4}"/>
              </a:ext>
            </a:extLst>
          </p:cNvPr>
          <p:cNvSpPr/>
          <p:nvPr userDrawn="1"/>
        </p:nvSpPr>
        <p:spPr>
          <a:xfrm>
            <a:off x="-1" y="3428998"/>
            <a:ext cx="301451" cy="34865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83272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4C530B-2446-18A1-9EDF-EAE9500A24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803" r="34413"/>
          <a:stretch/>
        </p:blipFill>
        <p:spPr>
          <a:xfrm>
            <a:off x="-106326" y="-63967"/>
            <a:ext cx="2596688" cy="6987682"/>
          </a:xfrm>
          <a:prstGeom prst="rect">
            <a:avLst/>
          </a:prstGeom>
        </p:spPr>
      </p:pic>
      <p:sp>
        <p:nvSpPr>
          <p:cNvPr id="9" name="Rectángulo 8">
            <a:extLst>
              <a:ext uri="{FF2B5EF4-FFF2-40B4-BE49-F238E27FC236}">
                <a16:creationId xmlns:a16="http://schemas.microsoft.com/office/drawing/2014/main" id="{75AC794A-8BA9-122F-12FD-94456B2FD92C}"/>
              </a:ext>
            </a:extLst>
          </p:cNvPr>
          <p:cNvSpPr/>
          <p:nvPr userDrawn="1"/>
        </p:nvSpPr>
        <p:spPr>
          <a:xfrm>
            <a:off x="3446585" y="-63965"/>
            <a:ext cx="876551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5BEFD0E8-EAE2-343B-E461-9671E60B6338}"/>
              </a:ext>
            </a:extLst>
          </p:cNvPr>
          <p:cNvSpPr/>
          <p:nvPr userDrawn="1"/>
        </p:nvSpPr>
        <p:spPr>
          <a:xfrm>
            <a:off x="2346834" y="-63966"/>
            <a:ext cx="109975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CuadroTexto 3">
            <a:extLst>
              <a:ext uri="{FF2B5EF4-FFF2-40B4-BE49-F238E27FC236}">
                <a16:creationId xmlns:a16="http://schemas.microsoft.com/office/drawing/2014/main" id="{0F1F3EE2-6559-A2C3-0F62-C0F617AC2C0D}"/>
              </a:ext>
            </a:extLst>
          </p:cNvPr>
          <p:cNvSpPr txBox="1"/>
          <p:nvPr userDrawn="1"/>
        </p:nvSpPr>
        <p:spPr>
          <a:xfrm rot="16200000">
            <a:off x="243230" y="2737461"/>
            <a:ext cx="5817706" cy="1323439"/>
          </a:xfrm>
          <a:prstGeom prst="rect">
            <a:avLst/>
          </a:prstGeom>
          <a:noFill/>
        </p:spPr>
        <p:txBody>
          <a:bodyPr wrap="square" rtlCol="0">
            <a:spAutoFit/>
          </a:bodyPr>
          <a:lstStyle/>
          <a:p>
            <a:pPr algn="r"/>
            <a:r>
              <a:rPr lang="es-ES_tradnl" sz="8000" b="1" dirty="0">
                <a:solidFill>
                  <a:srgbClr val="002060"/>
                </a:solidFill>
                <a:latin typeface="Roboto" panose="02000000000000000000" pitchFamily="2" charset="0"/>
                <a:ea typeface="Roboto" panose="02000000000000000000" pitchFamily="2" charset="0"/>
              </a:rPr>
              <a:t>Contenido</a:t>
            </a:r>
          </a:p>
        </p:txBody>
      </p:sp>
    </p:spTree>
    <p:extLst>
      <p:ext uri="{BB962C8B-B14F-4D97-AF65-F5344CB8AC3E}">
        <p14:creationId xmlns:p14="http://schemas.microsoft.com/office/powerpoint/2010/main" val="381390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36C05C2-2CB9-C315-AC0B-A71124767EF6}"/>
              </a:ext>
            </a:extLst>
          </p:cNvPr>
          <p:cNvSpPr/>
          <p:nvPr userDrawn="1"/>
        </p:nvSpPr>
        <p:spPr>
          <a:xfrm>
            <a:off x="-114299" y="-63965"/>
            <a:ext cx="975360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0586D"/>
              </a:solidFill>
            </a:endParaRPr>
          </a:p>
          <a:p>
            <a:pPr algn="ctr"/>
            <a:endParaRPr lang="es-PE" dirty="0">
              <a:solidFill>
                <a:srgbClr val="F0586D"/>
              </a:solidFill>
            </a:endParaRPr>
          </a:p>
        </p:txBody>
      </p:sp>
      <p:grpSp>
        <p:nvGrpSpPr>
          <p:cNvPr id="16" name="Grupo 15">
            <a:extLst>
              <a:ext uri="{FF2B5EF4-FFF2-40B4-BE49-F238E27FC236}">
                <a16:creationId xmlns:a16="http://schemas.microsoft.com/office/drawing/2014/main" id="{9D701E33-9700-9FC6-1198-5C35258EB0D2}"/>
              </a:ext>
            </a:extLst>
          </p:cNvPr>
          <p:cNvGrpSpPr/>
          <p:nvPr userDrawn="1"/>
        </p:nvGrpSpPr>
        <p:grpSpPr>
          <a:xfrm>
            <a:off x="3886200" y="1583411"/>
            <a:ext cx="7535825" cy="4199859"/>
            <a:chOff x="3543300" y="1828800"/>
            <a:chExt cx="7535825" cy="4199859"/>
          </a:xfrm>
        </p:grpSpPr>
        <p:sp>
          <p:nvSpPr>
            <p:cNvPr id="7" name="Rectángulo redondeado 6">
              <a:extLst>
                <a:ext uri="{FF2B5EF4-FFF2-40B4-BE49-F238E27FC236}">
                  <a16:creationId xmlns:a16="http://schemas.microsoft.com/office/drawing/2014/main" id="{7E3A5604-10E3-2C1E-BBAC-AE34F4062D2F}"/>
                </a:ext>
              </a:extLst>
            </p:cNvPr>
            <p:cNvSpPr/>
            <p:nvPr userDrawn="1"/>
          </p:nvSpPr>
          <p:spPr>
            <a:xfrm>
              <a:off x="3543300" y="1828800"/>
              <a:ext cx="7535825" cy="4199859"/>
            </a:xfrm>
            <a:prstGeom prst="roundRect">
              <a:avLst>
                <a:gd name="adj" fmla="val 6731"/>
              </a:avLst>
            </a:prstGeom>
            <a:solidFill>
              <a:srgbClr val="4156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4DB9FD65-3500-E033-C5CE-D56F9D40FE3B}"/>
                </a:ext>
              </a:extLst>
            </p:cNvPr>
            <p:cNvSpPr/>
            <p:nvPr userDrawn="1"/>
          </p:nvSpPr>
          <p:spPr>
            <a:xfrm>
              <a:off x="4098851" y="2163722"/>
              <a:ext cx="6023344" cy="355659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redondeado 7">
              <a:extLst>
                <a:ext uri="{FF2B5EF4-FFF2-40B4-BE49-F238E27FC236}">
                  <a16:creationId xmlns:a16="http://schemas.microsoft.com/office/drawing/2014/main" id="{4F7ED973-06CF-C958-C9C9-C8ED8BEC2A7A}"/>
                </a:ext>
              </a:extLst>
            </p:cNvPr>
            <p:cNvSpPr/>
            <p:nvPr userDrawn="1"/>
          </p:nvSpPr>
          <p:spPr>
            <a:xfrm>
              <a:off x="10560571" y="3357797"/>
              <a:ext cx="150249" cy="1123821"/>
            </a:xfrm>
            <a:prstGeom prst="roundRect">
              <a:avLst>
                <a:gd name="adj" fmla="val 5000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5" name="Grupo 14">
            <a:extLst>
              <a:ext uri="{FF2B5EF4-FFF2-40B4-BE49-F238E27FC236}">
                <a16:creationId xmlns:a16="http://schemas.microsoft.com/office/drawing/2014/main" id="{E36F2BAD-90F7-58B5-C28C-AD8058F00783}"/>
              </a:ext>
            </a:extLst>
          </p:cNvPr>
          <p:cNvGrpSpPr/>
          <p:nvPr userDrawn="1"/>
        </p:nvGrpSpPr>
        <p:grpSpPr>
          <a:xfrm>
            <a:off x="98453" y="4987636"/>
            <a:ext cx="552531" cy="1934329"/>
            <a:chOff x="98453" y="4987637"/>
            <a:chExt cx="552531" cy="1879630"/>
          </a:xfrm>
          <a:solidFill>
            <a:schemeClr val="bg1"/>
          </a:solidFill>
        </p:grpSpPr>
        <p:sp>
          <p:nvSpPr>
            <p:cNvPr id="10" name="Rectángulo 9">
              <a:extLst>
                <a:ext uri="{FF2B5EF4-FFF2-40B4-BE49-F238E27FC236}">
                  <a16:creationId xmlns:a16="http://schemas.microsoft.com/office/drawing/2014/main" id="{CCBD4240-2C70-D88D-DD7C-5E7A856EB176}"/>
                </a:ext>
              </a:extLst>
            </p:cNvPr>
            <p:cNvSpPr/>
            <p:nvPr userDrawn="1"/>
          </p:nvSpPr>
          <p:spPr>
            <a:xfrm flipH="1">
              <a:off x="605265"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6144F95A-84F5-6650-8BEC-A1935C912258}"/>
                </a:ext>
              </a:extLst>
            </p:cNvPr>
            <p:cNvSpPr/>
            <p:nvPr userDrawn="1"/>
          </p:nvSpPr>
          <p:spPr>
            <a:xfrm flipH="1">
              <a:off x="483027"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42EB86E2-7690-68B0-85B2-BE29E6234C0F}"/>
                </a:ext>
              </a:extLst>
            </p:cNvPr>
            <p:cNvSpPr/>
            <p:nvPr userDrawn="1"/>
          </p:nvSpPr>
          <p:spPr>
            <a:xfrm flipH="1">
              <a:off x="347969"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7A06B535-0A7C-35D5-9252-9540D873AA2E}"/>
                </a:ext>
              </a:extLst>
            </p:cNvPr>
            <p:cNvSpPr/>
            <p:nvPr userDrawn="1"/>
          </p:nvSpPr>
          <p:spPr>
            <a:xfrm flipH="1">
              <a:off x="22493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E15B268-F441-F1B2-D389-59086E141132}"/>
                </a:ext>
              </a:extLst>
            </p:cNvPr>
            <p:cNvSpPr/>
            <p:nvPr userDrawn="1"/>
          </p:nvSpPr>
          <p:spPr>
            <a:xfrm flipH="1">
              <a:off x="9845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2413705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E84804F-A8B2-4214-280F-1D1939EBC696}"/>
              </a:ext>
            </a:extLst>
          </p:cNvPr>
          <p:cNvSpPr/>
          <p:nvPr userDrawn="1"/>
        </p:nvSpPr>
        <p:spPr>
          <a:xfrm>
            <a:off x="-114299" y="-63965"/>
            <a:ext cx="8381999"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1"/>
              </a:solidFill>
            </a:endParaRPr>
          </a:p>
          <a:p>
            <a:pPr algn="ctr"/>
            <a:endParaRPr lang="es-PE" dirty="0"/>
          </a:p>
        </p:txBody>
      </p:sp>
      <p:pic>
        <p:nvPicPr>
          <p:cNvPr id="4" name="Imagen 3">
            <a:extLst>
              <a:ext uri="{FF2B5EF4-FFF2-40B4-BE49-F238E27FC236}">
                <a16:creationId xmlns:a16="http://schemas.microsoft.com/office/drawing/2014/main" id="{CC2FED8B-0C0A-FD95-75C5-85B014527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55" r="16480"/>
          <a:stretch/>
        </p:blipFill>
        <p:spPr>
          <a:xfrm>
            <a:off x="7772405" y="-63965"/>
            <a:ext cx="4548187" cy="6989695"/>
          </a:xfrm>
          <a:prstGeom prst="rect">
            <a:avLst/>
          </a:prstGeom>
        </p:spPr>
      </p:pic>
      <p:grpSp>
        <p:nvGrpSpPr>
          <p:cNvPr id="27" name="Grupo 26">
            <a:extLst>
              <a:ext uri="{FF2B5EF4-FFF2-40B4-BE49-F238E27FC236}">
                <a16:creationId xmlns:a16="http://schemas.microsoft.com/office/drawing/2014/main" id="{15AAEB80-AF4D-5241-9331-4E16D3F34AC9}"/>
              </a:ext>
            </a:extLst>
          </p:cNvPr>
          <p:cNvGrpSpPr/>
          <p:nvPr userDrawn="1"/>
        </p:nvGrpSpPr>
        <p:grpSpPr>
          <a:xfrm>
            <a:off x="9705226" y="6414247"/>
            <a:ext cx="2396658" cy="575448"/>
            <a:chOff x="9705226" y="6414247"/>
            <a:chExt cx="2396658" cy="507718"/>
          </a:xfrm>
          <a:solidFill>
            <a:schemeClr val="bg1"/>
          </a:solidFill>
        </p:grpSpPr>
        <p:sp>
          <p:nvSpPr>
            <p:cNvPr id="10" name="Rectángulo 9">
              <a:extLst>
                <a:ext uri="{FF2B5EF4-FFF2-40B4-BE49-F238E27FC236}">
                  <a16:creationId xmlns:a16="http://schemas.microsoft.com/office/drawing/2014/main" id="{DCACB173-D163-7503-1753-2426D987FA3D}"/>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9330D6EF-611C-61C0-C748-C8E1CD5D1FAD}"/>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4952BDEF-5F35-28B8-1B65-236FB7901B1E}"/>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99AF0CF-25D6-6A9B-45EA-22CE996736F4}"/>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DDF27563-1D41-8190-BADF-E0AB51AE1834}"/>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3E9C0E89-5943-771B-203A-0E84ADE9349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035F6823-B55A-EB14-C7CD-893B4E71F569}"/>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19">
              <a:extLst>
                <a:ext uri="{FF2B5EF4-FFF2-40B4-BE49-F238E27FC236}">
                  <a16:creationId xmlns:a16="http://schemas.microsoft.com/office/drawing/2014/main" id="{0FFFD08D-431E-6CEC-9454-5D878934918A}"/>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73F34685-B1A8-100F-8299-BC44C270ECE5}"/>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Rectángulo 21">
              <a:extLst>
                <a:ext uri="{FF2B5EF4-FFF2-40B4-BE49-F238E27FC236}">
                  <a16:creationId xmlns:a16="http://schemas.microsoft.com/office/drawing/2014/main" id="{63E3941C-88B7-3EA0-090A-55E9F694856D}"/>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4490DD13-8CBA-8848-5090-7A49D03E0FB7}"/>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63D9B08C-B991-285F-BD69-14A966AB051D}"/>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A5442D4-3A9B-4628-9D81-38E7F6E573A2}"/>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677C1DCF-9201-F4D5-0409-65AC92EDD198}"/>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33602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A4BEA0-4FB0-B191-3C7A-A5541981DF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787" r="3463"/>
          <a:stretch/>
        </p:blipFill>
        <p:spPr>
          <a:xfrm flipH="1">
            <a:off x="-157164" y="-86577"/>
            <a:ext cx="10477001" cy="7044589"/>
          </a:xfrm>
          <a:prstGeom prst="rect">
            <a:avLst/>
          </a:prstGeom>
        </p:spPr>
      </p:pic>
      <p:sp>
        <p:nvSpPr>
          <p:cNvPr id="2" name="Rectángulo 1">
            <a:extLst>
              <a:ext uri="{FF2B5EF4-FFF2-40B4-BE49-F238E27FC236}">
                <a16:creationId xmlns:a16="http://schemas.microsoft.com/office/drawing/2014/main" id="{3695B068-C99A-1782-18A6-4F0893FDAB46}"/>
              </a:ext>
            </a:extLst>
          </p:cNvPr>
          <p:cNvSpPr/>
          <p:nvPr userDrawn="1"/>
        </p:nvSpPr>
        <p:spPr>
          <a:xfrm flipH="1">
            <a:off x="8372474" y="-63965"/>
            <a:ext cx="3114675" cy="635046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3" name="CuadroTexto 2">
            <a:extLst>
              <a:ext uri="{FF2B5EF4-FFF2-40B4-BE49-F238E27FC236}">
                <a16:creationId xmlns:a16="http://schemas.microsoft.com/office/drawing/2014/main" id="{AA981CAC-4B06-F461-0F5C-A7FD2C624F69}"/>
              </a:ext>
            </a:extLst>
          </p:cNvPr>
          <p:cNvSpPr txBox="1"/>
          <p:nvPr userDrawn="1"/>
        </p:nvSpPr>
        <p:spPr>
          <a:xfrm rot="16200000">
            <a:off x="8623671" y="2349534"/>
            <a:ext cx="5089777" cy="1323439"/>
          </a:xfrm>
          <a:prstGeom prst="rect">
            <a:avLst/>
          </a:prstGeom>
          <a:noFill/>
        </p:spPr>
        <p:txBody>
          <a:bodyPr wrap="square" rtlCol="0">
            <a:spAutoFit/>
          </a:bodyPr>
          <a:lstStyle/>
          <a:p>
            <a:pPr algn="r"/>
            <a:r>
              <a:rPr lang="es-ES_tradnl" sz="8000" b="1" dirty="0">
                <a:solidFill>
                  <a:schemeClr val="bg1"/>
                </a:solidFill>
                <a:latin typeface="Roboto" panose="02000000000000000000" pitchFamily="2" charset="0"/>
                <a:ea typeface="Roboto" panose="02000000000000000000" pitchFamily="2" charset="0"/>
              </a:rPr>
              <a:t>Tema</a:t>
            </a:r>
          </a:p>
        </p:txBody>
      </p:sp>
    </p:spTree>
    <p:extLst>
      <p:ext uri="{BB962C8B-B14F-4D97-AF65-F5344CB8AC3E}">
        <p14:creationId xmlns:p14="http://schemas.microsoft.com/office/powerpoint/2010/main" val="313779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05BCFDC-AEB7-D4E2-B252-D7A437D41EB1}"/>
              </a:ext>
            </a:extLst>
          </p:cNvPr>
          <p:cNvSpPr/>
          <p:nvPr userDrawn="1"/>
        </p:nvSpPr>
        <p:spPr>
          <a:xfrm>
            <a:off x="11996163" y="-63965"/>
            <a:ext cx="22441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6" name="Rectángulo 5">
            <a:extLst>
              <a:ext uri="{FF2B5EF4-FFF2-40B4-BE49-F238E27FC236}">
                <a16:creationId xmlns:a16="http://schemas.microsoft.com/office/drawing/2014/main" id="{E7FD9F81-72D2-CCAC-47EA-D4EB933BCFE5}"/>
              </a:ext>
            </a:extLst>
          </p:cNvPr>
          <p:cNvSpPr/>
          <p:nvPr userDrawn="1"/>
        </p:nvSpPr>
        <p:spPr>
          <a:xfrm>
            <a:off x="-28576" y="-63965"/>
            <a:ext cx="622998"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7" name="Rectángulo 6">
            <a:extLst>
              <a:ext uri="{FF2B5EF4-FFF2-40B4-BE49-F238E27FC236}">
                <a16:creationId xmlns:a16="http://schemas.microsoft.com/office/drawing/2014/main" id="{B2A38778-0D78-5BC3-2040-8A4D472A7362}"/>
              </a:ext>
            </a:extLst>
          </p:cNvPr>
          <p:cNvSpPr/>
          <p:nvPr userDrawn="1"/>
        </p:nvSpPr>
        <p:spPr>
          <a:xfrm>
            <a:off x="594422" y="-63965"/>
            <a:ext cx="90435" cy="6985931"/>
          </a:xfrm>
          <a:prstGeom prst="rect">
            <a:avLst/>
          </a:prstGeom>
          <a:solidFill>
            <a:srgbClr val="909FD4"/>
          </a:solidFill>
          <a:ln>
            <a:solidFill>
              <a:srgbClr val="909F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2952870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CEE21166-4746-C4EF-ED86-6D6A2033F0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684" t="14832" b="10998"/>
          <a:stretch/>
        </p:blipFill>
        <p:spPr>
          <a:xfrm>
            <a:off x="-100013" y="-63965"/>
            <a:ext cx="6396042" cy="6985931"/>
          </a:xfrm>
          <a:prstGeom prst="rect">
            <a:avLst/>
          </a:prstGeom>
        </p:spPr>
      </p:pic>
      <p:sp>
        <p:nvSpPr>
          <p:cNvPr id="2" name="Rectángulo 1">
            <a:extLst>
              <a:ext uri="{FF2B5EF4-FFF2-40B4-BE49-F238E27FC236}">
                <a16:creationId xmlns:a16="http://schemas.microsoft.com/office/drawing/2014/main" id="{206E95BF-93DC-3EF1-1B9C-7EEA29B44D85}"/>
              </a:ext>
            </a:extLst>
          </p:cNvPr>
          <p:cNvSpPr/>
          <p:nvPr userDrawn="1"/>
        </p:nvSpPr>
        <p:spPr>
          <a:xfrm>
            <a:off x="6096000" y="-63965"/>
            <a:ext cx="6148762"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9848104" y="-63965"/>
            <a:ext cx="2396658" cy="764053"/>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8888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C16DF0C-2A6D-BA73-3426-6410F6C255A0}"/>
              </a:ext>
            </a:extLst>
          </p:cNvPr>
          <p:cNvSpPr/>
          <p:nvPr userDrawn="1"/>
        </p:nvSpPr>
        <p:spPr>
          <a:xfrm>
            <a:off x="86244" y="-63965"/>
            <a:ext cx="12105756" cy="698593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EFD0116D-A700-F242-CBB5-57CA0C183657}"/>
              </a:ext>
            </a:extLst>
          </p:cNvPr>
          <p:cNvSpPr/>
          <p:nvPr userDrawn="1"/>
        </p:nvSpPr>
        <p:spPr>
          <a:xfrm flipH="1">
            <a:off x="984894" y="-63965"/>
            <a:ext cx="224413" cy="6985931"/>
          </a:xfrm>
          <a:prstGeom prst="rect">
            <a:avLst/>
          </a:prstGeom>
          <a:solidFill>
            <a:srgbClr val="909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4D5295A8-1D9D-7BED-9DA9-626C2D0BD258}"/>
              </a:ext>
            </a:extLst>
          </p:cNvPr>
          <p:cNvSpPr/>
          <p:nvPr userDrawn="1"/>
        </p:nvSpPr>
        <p:spPr>
          <a:xfrm>
            <a:off x="11996163" y="-63965"/>
            <a:ext cx="22441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002060"/>
              </a:solidFill>
            </a:endParaRPr>
          </a:p>
          <a:p>
            <a:pPr algn="ctr"/>
            <a:endParaRPr lang="es-PE" dirty="0">
              <a:solidFill>
                <a:srgbClr val="002060"/>
              </a:solidFill>
            </a:endParaRPr>
          </a:p>
        </p:txBody>
      </p:sp>
      <p:sp>
        <p:nvSpPr>
          <p:cNvPr id="3" name="Rectángulo 2">
            <a:extLst>
              <a:ext uri="{FF2B5EF4-FFF2-40B4-BE49-F238E27FC236}">
                <a16:creationId xmlns:a16="http://schemas.microsoft.com/office/drawing/2014/main" id="{DE087DE4-92D3-90D3-E162-943AF8928C81}"/>
              </a:ext>
            </a:extLst>
          </p:cNvPr>
          <p:cNvSpPr/>
          <p:nvPr userDrawn="1"/>
        </p:nvSpPr>
        <p:spPr>
          <a:xfrm>
            <a:off x="-28577" y="-63965"/>
            <a:ext cx="112306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1106619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Imagen 14" descr="Un par de personas de pie&#10;&#10;Descripción generada automáticamente con confianza baja">
            <a:extLst>
              <a:ext uri="{FF2B5EF4-FFF2-40B4-BE49-F238E27FC236}">
                <a16:creationId xmlns:a16="http://schemas.microsoft.com/office/drawing/2014/main" id="{9AD09B28-3566-70E7-79C1-C48F7A1683CC}"/>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4614862" y="-57593"/>
            <a:ext cx="6973185" cy="6973185"/>
          </a:xfrm>
          <a:prstGeom prst="rect">
            <a:avLst/>
          </a:prstGeom>
        </p:spPr>
      </p:pic>
      <p:grpSp>
        <p:nvGrpSpPr>
          <p:cNvPr id="7" name="Grupo 6">
            <a:extLst>
              <a:ext uri="{FF2B5EF4-FFF2-40B4-BE49-F238E27FC236}">
                <a16:creationId xmlns:a16="http://schemas.microsoft.com/office/drawing/2014/main" id="{1824CEDA-9D6A-45B7-C800-85DADF0B462C}"/>
              </a:ext>
            </a:extLst>
          </p:cNvPr>
          <p:cNvGrpSpPr/>
          <p:nvPr userDrawn="1"/>
        </p:nvGrpSpPr>
        <p:grpSpPr>
          <a:xfrm>
            <a:off x="-71021" y="-57592"/>
            <a:ext cx="12306309" cy="6973185"/>
            <a:chOff x="-71021" y="-57592"/>
            <a:chExt cx="12306309" cy="6973185"/>
          </a:xfrm>
          <a:solidFill>
            <a:srgbClr val="6C0E10"/>
          </a:solidFill>
        </p:grpSpPr>
        <p:sp>
          <p:nvSpPr>
            <p:cNvPr id="8" name="Rectángulo 7">
              <a:extLst>
                <a:ext uri="{FF2B5EF4-FFF2-40B4-BE49-F238E27FC236}">
                  <a16:creationId xmlns:a16="http://schemas.microsoft.com/office/drawing/2014/main" id="{FFF3C321-DDAA-8D7F-66EA-2E5381C2CB59}"/>
                </a:ext>
              </a:extLst>
            </p:cNvPr>
            <p:cNvSpPr/>
            <p:nvPr userDrawn="1"/>
          </p:nvSpPr>
          <p:spPr>
            <a:xfrm>
              <a:off x="-71021" y="-57592"/>
              <a:ext cx="4685884"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9" name="Grupo 8">
              <a:extLst>
                <a:ext uri="{FF2B5EF4-FFF2-40B4-BE49-F238E27FC236}">
                  <a16:creationId xmlns:a16="http://schemas.microsoft.com/office/drawing/2014/main" id="{1247B701-3553-1155-24CF-D33F0DD1560B}"/>
                </a:ext>
              </a:extLst>
            </p:cNvPr>
            <p:cNvGrpSpPr/>
            <p:nvPr userDrawn="1"/>
          </p:nvGrpSpPr>
          <p:grpSpPr>
            <a:xfrm>
              <a:off x="11556400" y="-57592"/>
              <a:ext cx="678888" cy="6973185"/>
              <a:chOff x="11556400" y="-3"/>
              <a:chExt cx="678888" cy="6973185"/>
            </a:xfrm>
            <a:grpFill/>
          </p:grpSpPr>
          <p:sp>
            <p:nvSpPr>
              <p:cNvPr id="10" name="Rectángulo 9">
                <a:extLst>
                  <a:ext uri="{FF2B5EF4-FFF2-40B4-BE49-F238E27FC236}">
                    <a16:creationId xmlns:a16="http://schemas.microsoft.com/office/drawing/2014/main" id="{366CF87F-D194-EF64-DA20-8D97BB9C226D}"/>
                  </a:ext>
                </a:extLst>
              </p:cNvPr>
              <p:cNvSpPr/>
              <p:nvPr userDrawn="1"/>
            </p:nvSpPr>
            <p:spPr>
              <a:xfrm>
                <a:off x="11556400"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AB0985C-48AC-1C77-D067-07309D114ED8}"/>
                  </a:ext>
                </a:extLst>
              </p:cNvPr>
              <p:cNvSpPr/>
              <p:nvPr userDrawn="1"/>
            </p:nvSpPr>
            <p:spPr>
              <a:xfrm>
                <a:off x="11698424"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3E2AB4-64AA-8A71-B9DC-46AF3776CF5F}"/>
                  </a:ext>
                </a:extLst>
              </p:cNvPr>
              <p:cNvSpPr/>
              <p:nvPr userDrawn="1"/>
            </p:nvSpPr>
            <p:spPr>
              <a:xfrm>
                <a:off x="11828288"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03CD3-498F-BE62-21B1-70F85C8077EA}"/>
                  </a:ext>
                </a:extLst>
              </p:cNvPr>
              <p:cNvSpPr/>
              <p:nvPr userDrawn="1"/>
            </p:nvSpPr>
            <p:spPr>
              <a:xfrm>
                <a:off x="11977331"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9D33389-01F3-27C7-97BE-E664B42AACE7}"/>
                  </a:ext>
                </a:extLst>
              </p:cNvPr>
              <p:cNvSpPr/>
              <p:nvPr userDrawn="1"/>
            </p:nvSpPr>
            <p:spPr>
              <a:xfrm>
                <a:off x="12100176" y="-3"/>
                <a:ext cx="135112"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spTree>
    <p:extLst>
      <p:ext uri="{BB962C8B-B14F-4D97-AF65-F5344CB8AC3E}">
        <p14:creationId xmlns:p14="http://schemas.microsoft.com/office/powerpoint/2010/main" val="213943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1" r:id="rId13"/>
    <p:sldLayoutId id="2147483659"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173452-1854-A55F-B75E-E3C6989BA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69" y="702505"/>
            <a:ext cx="1540064" cy="469651"/>
          </a:xfrm>
          <a:prstGeom prst="rect">
            <a:avLst/>
          </a:prstGeom>
        </p:spPr>
      </p:pic>
      <p:cxnSp>
        <p:nvCxnSpPr>
          <p:cNvPr id="4" name="Conector recto de flecha 3">
            <a:extLst>
              <a:ext uri="{FF2B5EF4-FFF2-40B4-BE49-F238E27FC236}">
                <a16:creationId xmlns:a16="http://schemas.microsoft.com/office/drawing/2014/main" id="{3EA202D7-D504-869D-A913-13E96377AEB9}"/>
              </a:ext>
            </a:extLst>
          </p:cNvPr>
          <p:cNvCxnSpPr>
            <a:cxnSpLocks/>
          </p:cNvCxnSpPr>
          <p:nvPr/>
        </p:nvCxnSpPr>
        <p:spPr>
          <a:xfrm>
            <a:off x="2471736" y="565855"/>
            <a:ext cx="0" cy="742950"/>
          </a:xfrm>
          <a:prstGeom prst="straightConnector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E7B31ACF-9798-647A-AD39-6BD6725FE105}"/>
              </a:ext>
            </a:extLst>
          </p:cNvPr>
          <p:cNvSpPr txBox="1"/>
          <p:nvPr/>
        </p:nvSpPr>
        <p:spPr>
          <a:xfrm>
            <a:off x="2613494" y="675720"/>
            <a:ext cx="1569418" cy="738664"/>
          </a:xfrm>
          <a:prstGeom prst="rect">
            <a:avLst/>
          </a:prstGeom>
          <a:noFill/>
        </p:spPr>
        <p:txBody>
          <a:bodyPr wrap="square" rtlCol="0">
            <a:spAutoFit/>
          </a:bodyPr>
          <a:lstStyle/>
          <a:p>
            <a:r>
              <a:rPr lang="es-ES_tradnl" sz="1400" dirty="0">
                <a:solidFill>
                  <a:schemeClr val="bg1"/>
                </a:solidFill>
                <a:latin typeface="Roboto" panose="02000000000000000000" pitchFamily="2" charset="0"/>
                <a:ea typeface="Roboto" panose="02000000000000000000" pitchFamily="2" charset="0"/>
              </a:rPr>
              <a:t>Programa de Ingeniería de Sistemas</a:t>
            </a:r>
          </a:p>
        </p:txBody>
      </p:sp>
      <p:sp>
        <p:nvSpPr>
          <p:cNvPr id="8" name="CuadroTexto 7">
            <a:extLst>
              <a:ext uri="{FF2B5EF4-FFF2-40B4-BE49-F238E27FC236}">
                <a16:creationId xmlns:a16="http://schemas.microsoft.com/office/drawing/2014/main" id="{902C519D-1FDE-7580-3CDA-7174DC79780E}"/>
              </a:ext>
            </a:extLst>
          </p:cNvPr>
          <p:cNvSpPr txBox="1"/>
          <p:nvPr/>
        </p:nvSpPr>
        <p:spPr>
          <a:xfrm>
            <a:off x="315409" y="1753607"/>
            <a:ext cx="3980687" cy="1938992"/>
          </a:xfrm>
          <a:prstGeom prst="rect">
            <a:avLst/>
          </a:prstGeom>
          <a:solidFill>
            <a:schemeClr val="bg1"/>
          </a:solidFill>
        </p:spPr>
        <p:txBody>
          <a:bodyPr wrap="square" rtlCol="0">
            <a:spAutoFit/>
          </a:bodyPr>
          <a:lstStyle/>
          <a:p>
            <a:r>
              <a:rPr lang="es-ES_tradnl" sz="4000" b="1" dirty="0">
                <a:solidFill>
                  <a:srgbClr val="002060"/>
                </a:solidFill>
                <a:latin typeface="Roboto" panose="02000000000000000000" pitchFamily="2" charset="0"/>
                <a:ea typeface="Roboto" panose="02000000000000000000" pitchFamily="2" charset="0"/>
              </a:rPr>
              <a:t>Gerencia de la Tecnología de la Información</a:t>
            </a:r>
          </a:p>
        </p:txBody>
      </p:sp>
      <p:sp>
        <p:nvSpPr>
          <p:cNvPr id="11" name="CuadroTexto 10">
            <a:extLst>
              <a:ext uri="{FF2B5EF4-FFF2-40B4-BE49-F238E27FC236}">
                <a16:creationId xmlns:a16="http://schemas.microsoft.com/office/drawing/2014/main" id="{63582A60-C8C7-93E7-19C1-0C126BC1729B}"/>
              </a:ext>
            </a:extLst>
          </p:cNvPr>
          <p:cNvSpPr txBox="1"/>
          <p:nvPr/>
        </p:nvSpPr>
        <p:spPr>
          <a:xfrm>
            <a:off x="259367" y="3996897"/>
            <a:ext cx="1569418"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Sesión 11</a:t>
            </a:r>
          </a:p>
        </p:txBody>
      </p:sp>
      <p:sp>
        <p:nvSpPr>
          <p:cNvPr id="12" name="CuadroTexto 11">
            <a:extLst>
              <a:ext uri="{FF2B5EF4-FFF2-40B4-BE49-F238E27FC236}">
                <a16:creationId xmlns:a16="http://schemas.microsoft.com/office/drawing/2014/main" id="{B04384F0-A790-6E10-1FBA-C131985987D4}"/>
              </a:ext>
            </a:extLst>
          </p:cNvPr>
          <p:cNvSpPr txBox="1"/>
          <p:nvPr/>
        </p:nvSpPr>
        <p:spPr>
          <a:xfrm>
            <a:off x="264355" y="4701305"/>
            <a:ext cx="4130092" cy="923330"/>
          </a:xfrm>
          <a:prstGeom prst="rect">
            <a:avLst/>
          </a:prstGeom>
          <a:noFill/>
        </p:spPr>
        <p:txBody>
          <a:bodyPr wrap="square" rtlCol="0">
            <a:spAutoFit/>
          </a:bodyPr>
          <a:lstStyle/>
          <a:p>
            <a:r>
              <a:rPr lang="es-ES_tradnl" b="1" dirty="0">
                <a:solidFill>
                  <a:schemeClr val="bg1"/>
                </a:solidFill>
                <a:latin typeface="Roboto" panose="02000000000000000000" pitchFamily="2" charset="0"/>
                <a:ea typeface="Roboto" panose="02000000000000000000" pitchFamily="2" charset="0"/>
              </a:rPr>
              <a:t>Tema:</a:t>
            </a:r>
          </a:p>
          <a:p>
            <a:pPr algn="just"/>
            <a:r>
              <a:rPr lang="es-ES" sz="1800" dirty="0">
                <a:solidFill>
                  <a:schemeClr val="bg1"/>
                </a:solidFill>
                <a:effectLst/>
                <a:latin typeface="Garamond" panose="02020404030301010803" pitchFamily="18" charset="0"/>
                <a:ea typeface="Garamond" panose="02020404030301010803" pitchFamily="18" charset="0"/>
                <a:cs typeface="Garamond" panose="02020404030301010803" pitchFamily="18" charset="0"/>
              </a:rPr>
              <a:t>Nuevas tecnologías de información en Internet. </a:t>
            </a:r>
          </a:p>
        </p:txBody>
      </p:sp>
    </p:spTree>
    <p:extLst>
      <p:ext uri="{BB962C8B-B14F-4D97-AF65-F5344CB8AC3E}">
        <p14:creationId xmlns:p14="http://schemas.microsoft.com/office/powerpoint/2010/main" val="157734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3" name="Google Shape;153;p21"/>
          <p:cNvPicPr preferRelativeResize="0"/>
          <p:nvPr/>
        </p:nvPicPr>
        <p:blipFill rotWithShape="1">
          <a:blip r:embed="rId3">
            <a:alphaModFix/>
          </a:blip>
          <a:srcRect/>
          <a:stretch/>
        </p:blipFill>
        <p:spPr>
          <a:xfrm>
            <a:off x="1523949" y="1208140"/>
            <a:ext cx="10315956" cy="3909060"/>
          </a:xfrm>
          <a:prstGeom prst="rect">
            <a:avLst/>
          </a:prstGeom>
          <a:noFill/>
          <a:ln>
            <a:noFill/>
          </a:ln>
        </p:spPr>
      </p:pic>
      <p:sp>
        <p:nvSpPr>
          <p:cNvPr id="2" name="CuadroTexto 1">
            <a:extLst>
              <a:ext uri="{FF2B5EF4-FFF2-40B4-BE49-F238E27FC236}">
                <a16:creationId xmlns:a16="http://schemas.microsoft.com/office/drawing/2014/main" id="{79C40028-46D9-038A-51E4-DB8513BEF065}"/>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2"/>
          <p:cNvSpPr txBox="1">
            <a:spLocks noGrp="1"/>
          </p:cNvSpPr>
          <p:nvPr>
            <p:ph type="title" idx="4294967295"/>
          </p:nvPr>
        </p:nvSpPr>
        <p:spPr>
          <a:xfrm>
            <a:off x="1410549" y="602449"/>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160" name="Google Shape;160;p22"/>
          <p:cNvSpPr txBox="1">
            <a:spLocks noGrp="1"/>
          </p:cNvSpPr>
          <p:nvPr>
            <p:ph type="body" idx="4294967295"/>
          </p:nvPr>
        </p:nvSpPr>
        <p:spPr>
          <a:xfrm>
            <a:off x="1331651" y="1716889"/>
            <a:ext cx="10342485" cy="3832225"/>
          </a:xfrm>
          <a:prstGeom prst="rect">
            <a:avLst/>
          </a:prstGeom>
          <a:noFill/>
          <a:ln>
            <a:noFill/>
          </a:ln>
        </p:spPr>
        <p:txBody>
          <a:bodyPr spcFirstLastPara="1" wrap="square" lIns="121900" tIns="60925" rIns="121900" bIns="60925" anchor="t" anchorCtr="0">
            <a:normAutofit/>
          </a:bodyPr>
          <a:lstStyle/>
          <a:p>
            <a:pPr marL="0" lvl="0" indent="0" algn="just" rtl="0">
              <a:lnSpc>
                <a:spcPct val="110000"/>
              </a:lnSpc>
              <a:spcBef>
                <a:spcPts val="0"/>
              </a:spcBef>
              <a:spcAft>
                <a:spcPts val="0"/>
              </a:spcAft>
              <a:buClr>
                <a:schemeClr val="dk1"/>
              </a:buClr>
              <a:buSzPts val="2000"/>
              <a:buNone/>
            </a:pPr>
            <a:r>
              <a:rPr lang="es-ES" b="1" dirty="0"/>
              <a:t>Plataformas de medios sociales y contenidos</a:t>
            </a:r>
            <a:endParaRPr dirty="0"/>
          </a:p>
          <a:p>
            <a:pPr marL="457200" lvl="0" indent="-457200" algn="just" rtl="0">
              <a:lnSpc>
                <a:spcPct val="110000"/>
              </a:lnSpc>
              <a:spcBef>
                <a:spcPts val="0"/>
              </a:spcBef>
              <a:spcAft>
                <a:spcPts val="0"/>
              </a:spcAft>
              <a:buClr>
                <a:schemeClr val="dk1"/>
              </a:buClr>
              <a:buSzPts val="2000"/>
              <a:buChar char="•"/>
            </a:pPr>
            <a:r>
              <a:rPr lang="es-ES" dirty="0"/>
              <a:t>Las plataformas de medios sociales y contenidos permiten a los usuarios compartir información y contenidos, comunicarse y expresarse en línea o mediante una aplicación móvil. </a:t>
            </a:r>
            <a:endParaRPr dirty="0"/>
          </a:p>
          <a:p>
            <a:pPr marL="457200" lvl="0" indent="-457200" algn="just" rtl="0">
              <a:lnSpc>
                <a:spcPct val="110000"/>
              </a:lnSpc>
              <a:spcBef>
                <a:spcPts val="0"/>
              </a:spcBef>
              <a:spcAft>
                <a:spcPts val="0"/>
              </a:spcAft>
              <a:buClr>
                <a:schemeClr val="dk1"/>
              </a:buClr>
              <a:buSzPts val="2000"/>
              <a:buChar char="•"/>
            </a:pPr>
            <a:r>
              <a:rPr lang="es-ES" dirty="0"/>
              <a:t>Algunas se especializan en cierto tipo de contenido generado por los usuarios: </a:t>
            </a:r>
            <a:endParaRPr dirty="0"/>
          </a:p>
          <a:p>
            <a:pPr marL="1066785" lvl="1" indent="-457200" algn="just" rtl="0">
              <a:lnSpc>
                <a:spcPct val="110000"/>
              </a:lnSpc>
              <a:spcBef>
                <a:spcPts val="0"/>
              </a:spcBef>
              <a:spcAft>
                <a:spcPts val="0"/>
              </a:spcAft>
              <a:buClr>
                <a:schemeClr val="dk1"/>
              </a:buClr>
              <a:buSzPts val="2000"/>
              <a:buChar char="o"/>
            </a:pPr>
            <a:r>
              <a:rPr lang="es-ES" dirty="0"/>
              <a:t>Twitter en opiniones, YouTube en videos, Instagram y Flickr en imágenes, </a:t>
            </a:r>
            <a:r>
              <a:rPr lang="es-ES" dirty="0" err="1"/>
              <a:t>Soundcloud</a:t>
            </a:r>
            <a:r>
              <a:rPr lang="es-ES" dirty="0"/>
              <a:t> en música, Tumblr en blogs, Reddit en contenidos web.</a:t>
            </a:r>
            <a:endParaRPr dirty="0"/>
          </a:p>
        </p:txBody>
      </p:sp>
      <p:sp>
        <p:nvSpPr>
          <p:cNvPr id="2" name="CuadroTexto 1">
            <a:extLst>
              <a:ext uri="{FF2B5EF4-FFF2-40B4-BE49-F238E27FC236}">
                <a16:creationId xmlns:a16="http://schemas.microsoft.com/office/drawing/2014/main" id="{2A89AE2A-0AA0-3AF9-7044-5E9313D5060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23"/>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12</a:t>
            </a:fld>
            <a:endParaRPr/>
          </a:p>
        </p:txBody>
      </p:sp>
      <p:pic>
        <p:nvPicPr>
          <p:cNvPr id="167" name="Google Shape;167;p23"/>
          <p:cNvPicPr preferRelativeResize="0"/>
          <p:nvPr/>
        </p:nvPicPr>
        <p:blipFill rotWithShape="1">
          <a:blip r:embed="rId3">
            <a:alphaModFix/>
          </a:blip>
          <a:srcRect/>
          <a:stretch/>
        </p:blipFill>
        <p:spPr>
          <a:xfrm>
            <a:off x="1396746" y="1747266"/>
            <a:ext cx="9398508" cy="3363468"/>
          </a:xfrm>
          <a:prstGeom prst="rect">
            <a:avLst/>
          </a:prstGeom>
          <a:noFill/>
          <a:ln>
            <a:noFill/>
          </a:ln>
        </p:spPr>
      </p:pic>
      <p:sp>
        <p:nvSpPr>
          <p:cNvPr id="2" name="CuadroTexto 1">
            <a:extLst>
              <a:ext uri="{FF2B5EF4-FFF2-40B4-BE49-F238E27FC236}">
                <a16:creationId xmlns:a16="http://schemas.microsoft.com/office/drawing/2014/main" id="{D1C330D0-C77F-96BF-F0CB-CD153ACEBFF5}"/>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4" name="Google Shape;174;p24"/>
          <p:cNvPicPr preferRelativeResize="0"/>
          <p:nvPr/>
        </p:nvPicPr>
        <p:blipFill rotWithShape="1">
          <a:blip r:embed="rId3">
            <a:alphaModFix/>
          </a:blip>
          <a:srcRect/>
          <a:stretch/>
        </p:blipFill>
        <p:spPr>
          <a:xfrm>
            <a:off x="1386840" y="1063752"/>
            <a:ext cx="9418320" cy="4730496"/>
          </a:xfrm>
          <a:prstGeom prst="rect">
            <a:avLst/>
          </a:prstGeom>
          <a:noFill/>
          <a:ln>
            <a:noFill/>
          </a:ln>
        </p:spPr>
      </p:pic>
      <p:sp>
        <p:nvSpPr>
          <p:cNvPr id="2" name="CuadroTexto 1">
            <a:extLst>
              <a:ext uri="{FF2B5EF4-FFF2-40B4-BE49-F238E27FC236}">
                <a16:creationId xmlns:a16="http://schemas.microsoft.com/office/drawing/2014/main" id="{F49BA9D5-2322-05B3-0595-A7E701E6C9F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idx="4294967295"/>
          </p:nvPr>
        </p:nvSpPr>
        <p:spPr>
          <a:xfrm>
            <a:off x="1357282" y="324843"/>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181" name="Google Shape;181;p25"/>
          <p:cNvSpPr txBox="1">
            <a:spLocks noGrp="1"/>
          </p:cNvSpPr>
          <p:nvPr>
            <p:ph type="body" idx="4294967295"/>
          </p:nvPr>
        </p:nvSpPr>
        <p:spPr>
          <a:xfrm>
            <a:off x="1438182" y="1571426"/>
            <a:ext cx="10386874" cy="1665287"/>
          </a:xfrm>
          <a:prstGeom prst="rect">
            <a:avLst/>
          </a:prstGeom>
          <a:noFill/>
          <a:ln>
            <a:noFill/>
          </a:ln>
        </p:spPr>
        <p:txBody>
          <a:bodyPr spcFirstLastPara="1" wrap="square" lIns="121900" tIns="60925" rIns="121900" bIns="60925" anchor="t" anchorCtr="0">
            <a:normAutofit fontScale="92500" lnSpcReduction="20000"/>
          </a:bodyPr>
          <a:lstStyle/>
          <a:p>
            <a:pPr marL="0" lvl="0" indent="0" algn="just" rtl="0">
              <a:lnSpc>
                <a:spcPct val="110000"/>
              </a:lnSpc>
              <a:spcBef>
                <a:spcPts val="0"/>
              </a:spcBef>
              <a:spcAft>
                <a:spcPts val="0"/>
              </a:spcAft>
              <a:buClr>
                <a:schemeClr val="dk1"/>
              </a:buClr>
              <a:buSzPts val="2000"/>
              <a:buNone/>
            </a:pPr>
            <a:r>
              <a:rPr lang="es-ES" b="1" dirty="0"/>
              <a:t>Servicios de búsqueda en Internet</a:t>
            </a:r>
            <a:endParaRPr dirty="0"/>
          </a:p>
          <a:p>
            <a:pPr marL="457200" lvl="0" indent="-457200" algn="just" rtl="0">
              <a:lnSpc>
                <a:spcPct val="110000"/>
              </a:lnSpc>
              <a:spcBef>
                <a:spcPts val="0"/>
              </a:spcBef>
              <a:spcAft>
                <a:spcPts val="0"/>
              </a:spcAft>
              <a:buClr>
                <a:schemeClr val="dk1"/>
              </a:buClr>
              <a:buSzPts val="2000"/>
              <a:buChar char="•"/>
            </a:pPr>
            <a:r>
              <a:rPr lang="es-ES" dirty="0"/>
              <a:t>Las plataformas de búsqueda conectan a los usuarios de Internet que buscan información con los encargados de publicar sitios web que proveen los contenidos.</a:t>
            </a:r>
            <a:endParaRPr dirty="0"/>
          </a:p>
        </p:txBody>
      </p:sp>
      <p:pic>
        <p:nvPicPr>
          <p:cNvPr id="182" name="Google Shape;182;p25"/>
          <p:cNvPicPr preferRelativeResize="0"/>
          <p:nvPr/>
        </p:nvPicPr>
        <p:blipFill rotWithShape="1">
          <a:blip r:embed="rId3">
            <a:alphaModFix/>
          </a:blip>
          <a:srcRect/>
          <a:stretch/>
        </p:blipFill>
        <p:spPr>
          <a:xfrm>
            <a:off x="2698181" y="3621288"/>
            <a:ext cx="7559116" cy="2613638"/>
          </a:xfrm>
          <a:prstGeom prst="rect">
            <a:avLst/>
          </a:prstGeom>
          <a:noFill/>
          <a:ln>
            <a:noFill/>
          </a:ln>
        </p:spPr>
      </p:pic>
      <p:sp>
        <p:nvSpPr>
          <p:cNvPr id="2" name="CuadroTexto 1">
            <a:extLst>
              <a:ext uri="{FF2B5EF4-FFF2-40B4-BE49-F238E27FC236}">
                <a16:creationId xmlns:a16="http://schemas.microsoft.com/office/drawing/2014/main" id="{EC7B06ED-58A7-7772-CF8E-F2515731F63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6"/>
          <p:cNvSpPr txBox="1">
            <a:spLocks noGrp="1"/>
          </p:cNvSpPr>
          <p:nvPr>
            <p:ph type="title" idx="4294967295"/>
          </p:nvPr>
        </p:nvSpPr>
        <p:spPr>
          <a:xfrm>
            <a:off x="1384917" y="545731"/>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189" name="Google Shape;189;p26"/>
          <p:cNvSpPr txBox="1">
            <a:spLocks noGrp="1"/>
          </p:cNvSpPr>
          <p:nvPr>
            <p:ph type="body" idx="4294967295"/>
          </p:nvPr>
        </p:nvSpPr>
        <p:spPr>
          <a:xfrm>
            <a:off x="1384917" y="1669419"/>
            <a:ext cx="10972800" cy="2181225"/>
          </a:xfrm>
          <a:prstGeom prst="rect">
            <a:avLst/>
          </a:prstGeom>
          <a:noFill/>
          <a:ln>
            <a:noFill/>
          </a:ln>
        </p:spPr>
        <p:txBody>
          <a:bodyPr spcFirstLastPara="1" wrap="square" lIns="121900" tIns="60925" rIns="121900" bIns="60925" anchor="t" anchorCtr="0">
            <a:normAutofit fontScale="85000" lnSpcReduction="20000"/>
          </a:bodyPr>
          <a:lstStyle/>
          <a:p>
            <a:pPr marL="0" lvl="0" indent="0" algn="just" rtl="0">
              <a:lnSpc>
                <a:spcPct val="110000"/>
              </a:lnSpc>
              <a:spcBef>
                <a:spcPts val="0"/>
              </a:spcBef>
              <a:spcAft>
                <a:spcPts val="0"/>
              </a:spcAft>
              <a:buClr>
                <a:schemeClr val="dk1"/>
              </a:buClr>
              <a:buSzPts val="2000"/>
              <a:buNone/>
            </a:pPr>
            <a:r>
              <a:rPr lang="es-ES" b="1" dirty="0"/>
              <a:t>Plataformas de publicidad digital</a:t>
            </a:r>
            <a:endParaRPr dirty="0"/>
          </a:p>
          <a:p>
            <a:pPr marL="457200" lvl="0" indent="-457200" algn="just" rtl="0">
              <a:lnSpc>
                <a:spcPct val="110000"/>
              </a:lnSpc>
              <a:spcBef>
                <a:spcPts val="0"/>
              </a:spcBef>
              <a:spcAft>
                <a:spcPts val="0"/>
              </a:spcAft>
              <a:buClr>
                <a:schemeClr val="dk1"/>
              </a:buClr>
              <a:buSzPts val="2000"/>
              <a:buChar char="•"/>
            </a:pPr>
            <a:r>
              <a:rPr lang="es-ES" dirty="0"/>
              <a:t>Estas plataformas conectan anunciantes de publicidad con encargados de publicar contenidos en Internet, que integran los anuncios de publicidad en sus contenidos en línea. </a:t>
            </a:r>
            <a:endParaRPr dirty="0"/>
          </a:p>
          <a:p>
            <a:pPr marL="457200" lvl="0" indent="-457200" algn="just" rtl="0">
              <a:lnSpc>
                <a:spcPct val="110000"/>
              </a:lnSpc>
              <a:spcBef>
                <a:spcPts val="0"/>
              </a:spcBef>
              <a:spcAft>
                <a:spcPts val="0"/>
              </a:spcAft>
              <a:buClr>
                <a:schemeClr val="dk1"/>
              </a:buClr>
              <a:buSzPts val="2000"/>
              <a:buChar char="•"/>
            </a:pPr>
            <a:r>
              <a:rPr lang="es-ES" dirty="0"/>
              <a:t>Facilitan la compra y venta de espacios de publicidad en páginas web, blogs u otras plataformas en Internet.</a:t>
            </a:r>
            <a:endParaRPr dirty="0"/>
          </a:p>
        </p:txBody>
      </p:sp>
      <p:pic>
        <p:nvPicPr>
          <p:cNvPr id="190" name="Google Shape;190;p26"/>
          <p:cNvPicPr preferRelativeResize="0"/>
          <p:nvPr/>
        </p:nvPicPr>
        <p:blipFill rotWithShape="1">
          <a:blip r:embed="rId3">
            <a:alphaModFix/>
          </a:blip>
          <a:srcRect/>
          <a:stretch/>
        </p:blipFill>
        <p:spPr>
          <a:xfrm>
            <a:off x="3404543" y="4113263"/>
            <a:ext cx="7274860" cy="2370577"/>
          </a:xfrm>
          <a:prstGeom prst="rect">
            <a:avLst/>
          </a:prstGeom>
          <a:noFill/>
          <a:ln>
            <a:noFill/>
          </a:ln>
        </p:spPr>
      </p:pic>
      <p:sp>
        <p:nvSpPr>
          <p:cNvPr id="2" name="CuadroTexto 1">
            <a:extLst>
              <a:ext uri="{FF2B5EF4-FFF2-40B4-BE49-F238E27FC236}">
                <a16:creationId xmlns:a16="http://schemas.microsoft.com/office/drawing/2014/main" id="{BC347EBB-E615-5027-4A42-7A386E276F87}"/>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idx="4294967295"/>
          </p:nvPr>
        </p:nvSpPr>
        <p:spPr>
          <a:xfrm>
            <a:off x="1490447" y="455428"/>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Tecnologías de información en Internet</a:t>
            </a:r>
            <a:endParaRPr sz="4000">
              <a:solidFill>
                <a:schemeClr val="tx1"/>
              </a:solidFill>
              <a:latin typeface="Calibri"/>
              <a:ea typeface="Calibri"/>
              <a:cs typeface="Calibri"/>
              <a:sym typeface="Calibri"/>
            </a:endParaRPr>
          </a:p>
        </p:txBody>
      </p:sp>
      <p:pic>
        <p:nvPicPr>
          <p:cNvPr id="197" name="Google Shape;197;p27"/>
          <p:cNvPicPr preferRelativeResize="0"/>
          <p:nvPr/>
        </p:nvPicPr>
        <p:blipFill rotWithShape="1">
          <a:blip r:embed="rId3">
            <a:alphaModFix/>
          </a:blip>
          <a:srcRect/>
          <a:stretch/>
        </p:blipFill>
        <p:spPr>
          <a:xfrm>
            <a:off x="1871733" y="1287408"/>
            <a:ext cx="9455585" cy="4470269"/>
          </a:xfrm>
          <a:prstGeom prst="rect">
            <a:avLst/>
          </a:prstGeom>
          <a:noFill/>
          <a:ln>
            <a:noFill/>
          </a:ln>
        </p:spPr>
      </p:pic>
      <p:sp>
        <p:nvSpPr>
          <p:cNvPr id="2" name="CuadroTexto 1">
            <a:extLst>
              <a:ext uri="{FF2B5EF4-FFF2-40B4-BE49-F238E27FC236}">
                <a16:creationId xmlns:a16="http://schemas.microsoft.com/office/drawing/2014/main" id="{BCD711DB-8A05-B6B7-D79E-2DD14D21B24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idx="4294967295"/>
          </p:nvPr>
        </p:nvSpPr>
        <p:spPr>
          <a:xfrm>
            <a:off x="1482571" y="580409"/>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204" name="Google Shape;204;p28"/>
          <p:cNvSpPr txBox="1">
            <a:spLocks noGrp="1"/>
          </p:cNvSpPr>
          <p:nvPr>
            <p:ph type="body" idx="4294967295"/>
          </p:nvPr>
        </p:nvSpPr>
        <p:spPr>
          <a:xfrm>
            <a:off x="1482571" y="1804016"/>
            <a:ext cx="10093911" cy="3878263"/>
          </a:xfrm>
          <a:prstGeom prst="rect">
            <a:avLst/>
          </a:prstGeom>
          <a:noFill/>
          <a:ln>
            <a:noFill/>
          </a:ln>
        </p:spPr>
        <p:txBody>
          <a:bodyPr spcFirstLastPara="1" wrap="square" lIns="121900" tIns="60925" rIns="121900" bIns="60925" anchor="t" anchorCtr="0">
            <a:normAutofit fontScale="92500" lnSpcReduction="20000"/>
          </a:bodyPr>
          <a:lstStyle/>
          <a:p>
            <a:pPr marL="0" lvl="0" indent="0" algn="just" rtl="0">
              <a:lnSpc>
                <a:spcPct val="110000"/>
              </a:lnSpc>
              <a:spcBef>
                <a:spcPts val="0"/>
              </a:spcBef>
              <a:spcAft>
                <a:spcPts val="0"/>
              </a:spcAft>
              <a:buClr>
                <a:schemeClr val="dk1"/>
              </a:buClr>
              <a:buSzPts val="2000"/>
              <a:buNone/>
            </a:pPr>
            <a:r>
              <a:rPr lang="es-ES" b="1" dirty="0"/>
              <a:t>Plataformas de financiamiento</a:t>
            </a:r>
            <a:endParaRPr dirty="0"/>
          </a:p>
          <a:p>
            <a:pPr marL="457200" lvl="0" indent="-457200" algn="just" rtl="0">
              <a:lnSpc>
                <a:spcPct val="110000"/>
              </a:lnSpc>
              <a:spcBef>
                <a:spcPts val="0"/>
              </a:spcBef>
              <a:spcAft>
                <a:spcPts val="0"/>
              </a:spcAft>
              <a:buClr>
                <a:schemeClr val="dk1"/>
              </a:buClr>
              <a:buSzPts val="2000"/>
              <a:buChar char="•"/>
            </a:pPr>
            <a:r>
              <a:rPr lang="es-ES" dirty="0"/>
              <a:t>Las plataformas de financiamiento conectan inversionistas con emprendedores o empresas. </a:t>
            </a:r>
            <a:endParaRPr dirty="0"/>
          </a:p>
          <a:p>
            <a:pPr marL="457200" lvl="0" indent="-457200" algn="just" rtl="0">
              <a:lnSpc>
                <a:spcPct val="110000"/>
              </a:lnSpc>
              <a:spcBef>
                <a:spcPts val="0"/>
              </a:spcBef>
              <a:spcAft>
                <a:spcPts val="0"/>
              </a:spcAft>
              <a:buClr>
                <a:schemeClr val="dk1"/>
              </a:buClr>
              <a:buSzPts val="2000"/>
              <a:buChar char="•"/>
            </a:pPr>
            <a:r>
              <a:rPr lang="es-ES" dirty="0"/>
              <a:t>Amplían la oferta de financiamiento, permiten a las empresas emergentes contar con fuentes adicionales de recursos para su crecimiento y amplían las posibilidades de inversión para los inversionistas profesionales y no profesionales. </a:t>
            </a:r>
            <a:endParaRPr dirty="0"/>
          </a:p>
          <a:p>
            <a:pPr marL="457200" lvl="0" indent="-457200" algn="just" rtl="0">
              <a:lnSpc>
                <a:spcPct val="110000"/>
              </a:lnSpc>
              <a:spcBef>
                <a:spcPts val="0"/>
              </a:spcBef>
              <a:spcAft>
                <a:spcPts val="0"/>
              </a:spcAft>
              <a:buClr>
                <a:schemeClr val="dk1"/>
              </a:buClr>
              <a:buSzPts val="2000"/>
              <a:buChar char="•"/>
            </a:pPr>
            <a:r>
              <a:rPr lang="es-ES" dirty="0"/>
              <a:t>De acuerdo con </a:t>
            </a:r>
            <a:r>
              <a:rPr lang="es-ES" dirty="0" err="1"/>
              <a:t>Oxera</a:t>
            </a:r>
            <a:r>
              <a:rPr lang="es-ES" dirty="0"/>
              <a:t> (2015), estas plataformas hacen posible que proyectos cuyos retornos son inciertos, como los proyectos artísticos o culturales, reciban financiación.</a:t>
            </a:r>
            <a:endParaRPr dirty="0"/>
          </a:p>
        </p:txBody>
      </p:sp>
      <p:sp>
        <p:nvSpPr>
          <p:cNvPr id="2" name="CuadroTexto 1">
            <a:extLst>
              <a:ext uri="{FF2B5EF4-FFF2-40B4-BE49-F238E27FC236}">
                <a16:creationId xmlns:a16="http://schemas.microsoft.com/office/drawing/2014/main" id="{7632402B-3C42-99A9-94A6-FD776B75979F}"/>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idx="4294967295"/>
          </p:nvPr>
        </p:nvSpPr>
        <p:spPr>
          <a:xfrm>
            <a:off x="1419426" y="562129"/>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pic>
        <p:nvPicPr>
          <p:cNvPr id="211" name="Google Shape;211;p29"/>
          <p:cNvPicPr preferRelativeResize="0"/>
          <p:nvPr/>
        </p:nvPicPr>
        <p:blipFill rotWithShape="1">
          <a:blip r:embed="rId3">
            <a:alphaModFix/>
          </a:blip>
          <a:srcRect/>
          <a:stretch/>
        </p:blipFill>
        <p:spPr>
          <a:xfrm>
            <a:off x="1608560" y="1749844"/>
            <a:ext cx="10057956" cy="3780945"/>
          </a:xfrm>
          <a:prstGeom prst="rect">
            <a:avLst/>
          </a:prstGeom>
          <a:noFill/>
          <a:ln>
            <a:noFill/>
          </a:ln>
        </p:spPr>
      </p:pic>
      <p:sp>
        <p:nvSpPr>
          <p:cNvPr id="2" name="CuadroTexto 1">
            <a:extLst>
              <a:ext uri="{FF2B5EF4-FFF2-40B4-BE49-F238E27FC236}">
                <a16:creationId xmlns:a16="http://schemas.microsoft.com/office/drawing/2014/main" id="{57B3DAD5-729C-A69A-801F-36AA153A9A30}"/>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title" idx="4294967295"/>
          </p:nvPr>
        </p:nvSpPr>
        <p:spPr>
          <a:xfrm>
            <a:off x="1464815" y="500510"/>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218" name="Google Shape;218;p30"/>
          <p:cNvSpPr txBox="1">
            <a:spLocks noGrp="1"/>
          </p:cNvSpPr>
          <p:nvPr>
            <p:ph type="body" idx="4294967295"/>
          </p:nvPr>
        </p:nvSpPr>
        <p:spPr>
          <a:xfrm>
            <a:off x="1464815" y="1674365"/>
            <a:ext cx="9951868" cy="4087813"/>
          </a:xfrm>
          <a:prstGeom prst="rect">
            <a:avLst/>
          </a:prstGeom>
          <a:noFill/>
          <a:ln>
            <a:noFill/>
          </a:ln>
        </p:spPr>
        <p:txBody>
          <a:bodyPr spcFirstLastPara="1" wrap="square" lIns="121900" tIns="60925" rIns="121900" bIns="60925" anchor="t" anchorCtr="0">
            <a:normAutofit fontScale="85000" lnSpcReduction="20000"/>
          </a:bodyPr>
          <a:lstStyle/>
          <a:p>
            <a:pPr marL="0" lvl="0" indent="0" algn="just" rtl="0">
              <a:lnSpc>
                <a:spcPct val="110000"/>
              </a:lnSpc>
              <a:spcBef>
                <a:spcPts val="0"/>
              </a:spcBef>
              <a:spcAft>
                <a:spcPts val="0"/>
              </a:spcAft>
              <a:buClr>
                <a:schemeClr val="dk1"/>
              </a:buClr>
              <a:buSzPct val="77220"/>
              <a:buNone/>
            </a:pPr>
            <a:r>
              <a:rPr lang="es-ES" b="1" dirty="0"/>
              <a:t>Plataformas de gestión del talento</a:t>
            </a:r>
            <a:endParaRPr dirty="0"/>
          </a:p>
          <a:p>
            <a:pPr marL="457200" lvl="0" indent="-457200" algn="just" rtl="0">
              <a:lnSpc>
                <a:spcPct val="110000"/>
              </a:lnSpc>
              <a:spcBef>
                <a:spcPts val="0"/>
              </a:spcBef>
              <a:spcAft>
                <a:spcPts val="0"/>
              </a:spcAft>
              <a:buClr>
                <a:schemeClr val="dk1"/>
              </a:buClr>
              <a:buSzPct val="77220"/>
              <a:buChar char="•"/>
            </a:pPr>
            <a:r>
              <a:rPr lang="es-ES" dirty="0"/>
              <a:t>Las plataformas de gestión de talento conectan a los empleadores con potenciales trabajadores y facilitan la contratación y gestión de personal.</a:t>
            </a:r>
            <a:endParaRPr dirty="0"/>
          </a:p>
          <a:p>
            <a:pPr marL="457200" lvl="0" indent="-457200" algn="just" rtl="0">
              <a:lnSpc>
                <a:spcPct val="110000"/>
              </a:lnSpc>
              <a:spcBef>
                <a:spcPts val="0"/>
              </a:spcBef>
              <a:spcAft>
                <a:spcPts val="0"/>
              </a:spcAft>
              <a:buClr>
                <a:schemeClr val="dk1"/>
              </a:buClr>
              <a:buSzPct val="77220"/>
              <a:buChar char="•"/>
            </a:pPr>
            <a:r>
              <a:rPr lang="es-ES" dirty="0"/>
              <a:t>Reducen el costo de buscar y contratar profesionales y expanden la base de candidatos al permitir la búsqueda en universos más amplios. </a:t>
            </a:r>
            <a:endParaRPr dirty="0"/>
          </a:p>
          <a:p>
            <a:pPr marL="457200" lvl="0" indent="-457200" algn="just" rtl="0">
              <a:lnSpc>
                <a:spcPct val="110000"/>
              </a:lnSpc>
              <a:spcBef>
                <a:spcPts val="0"/>
              </a:spcBef>
              <a:spcAft>
                <a:spcPts val="0"/>
              </a:spcAft>
              <a:buClr>
                <a:schemeClr val="dk1"/>
              </a:buClr>
              <a:buSzPct val="77220"/>
              <a:buChar char="•"/>
            </a:pPr>
            <a:r>
              <a:rPr lang="es-ES" dirty="0"/>
              <a:t>También facilitan la búsqueda y la contratación de profesionales independientes para realizar tareas específicas.</a:t>
            </a:r>
            <a:endParaRPr dirty="0"/>
          </a:p>
          <a:p>
            <a:pPr marL="457200" lvl="0" indent="-457200" algn="just" rtl="0">
              <a:lnSpc>
                <a:spcPct val="110000"/>
              </a:lnSpc>
              <a:spcBef>
                <a:spcPts val="0"/>
              </a:spcBef>
              <a:spcAft>
                <a:spcPts val="0"/>
              </a:spcAft>
              <a:buClr>
                <a:schemeClr val="dk1"/>
              </a:buClr>
              <a:buSzPct val="77220"/>
              <a:buChar char="•"/>
            </a:pPr>
            <a:r>
              <a:rPr lang="es-ES" dirty="0"/>
              <a:t>En general, recopilan grandes cantidades de información sobre profesionales, empleadores y proyectos, sintetizan esa información y conectan individuos con las oportunidades de trabajo, según los requisitos</a:t>
            </a:r>
            <a:endParaRPr dirty="0"/>
          </a:p>
          <a:p>
            <a:pPr marL="457200" lvl="0" indent="-457200" algn="just" rtl="0">
              <a:lnSpc>
                <a:spcPct val="110000"/>
              </a:lnSpc>
              <a:spcBef>
                <a:spcPts val="0"/>
              </a:spcBef>
              <a:spcAft>
                <a:spcPts val="0"/>
              </a:spcAft>
              <a:buClr>
                <a:schemeClr val="dk1"/>
              </a:buClr>
              <a:buSzPct val="77220"/>
              <a:buChar char="•"/>
            </a:pPr>
            <a:r>
              <a:rPr lang="es-ES" dirty="0"/>
              <a:t>indicados (MGI, 2015).</a:t>
            </a:r>
            <a:endParaRPr dirty="0"/>
          </a:p>
        </p:txBody>
      </p:sp>
      <p:sp>
        <p:nvSpPr>
          <p:cNvPr id="2" name="CuadroTexto 1">
            <a:extLst>
              <a:ext uri="{FF2B5EF4-FFF2-40B4-BE49-F238E27FC236}">
                <a16:creationId xmlns:a16="http://schemas.microsoft.com/office/drawing/2014/main" id="{B5C1E741-CC97-2A40-000E-939832A4AEF2}"/>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4BAC766-683D-2238-8C5A-7DD7D48F3DBF}"/>
              </a:ext>
            </a:extLst>
          </p:cNvPr>
          <p:cNvSpPr txBox="1"/>
          <p:nvPr/>
        </p:nvSpPr>
        <p:spPr>
          <a:xfrm>
            <a:off x="1044075" y="4060148"/>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Resultado de aprendizaje</a:t>
            </a:r>
          </a:p>
        </p:txBody>
      </p:sp>
      <p:sp>
        <p:nvSpPr>
          <p:cNvPr id="3" name="CuadroTexto 2">
            <a:extLst>
              <a:ext uri="{FF2B5EF4-FFF2-40B4-BE49-F238E27FC236}">
                <a16:creationId xmlns:a16="http://schemas.microsoft.com/office/drawing/2014/main" id="{AA7B9964-A350-7C70-5540-107AF666EDF8}"/>
              </a:ext>
            </a:extLst>
          </p:cNvPr>
          <p:cNvSpPr txBox="1"/>
          <p:nvPr/>
        </p:nvSpPr>
        <p:spPr>
          <a:xfrm>
            <a:off x="1044075" y="4804433"/>
            <a:ext cx="4357265" cy="584775"/>
          </a:xfrm>
          <a:prstGeom prst="rect">
            <a:avLst/>
          </a:prstGeom>
          <a:noFill/>
        </p:spPr>
        <p:txBody>
          <a:bodyPr wrap="square" rtlCol="0">
            <a:spAutoFit/>
          </a:bodyPr>
          <a:lstStyle/>
          <a:p>
            <a:pPr algn="just"/>
            <a:r>
              <a:rPr lang="es-ES" sz="1600" dirty="0">
                <a:solidFill>
                  <a:schemeClr val="bg1"/>
                </a:solidFill>
                <a:latin typeface="Roboto" panose="02000000000000000000" pitchFamily="2" charset="0"/>
                <a:ea typeface="Roboto" panose="02000000000000000000" pitchFamily="2" charset="0"/>
              </a:rPr>
              <a:t>Diseña un Plan de Gobierno de TI y un Plan Estratégico de TI en una organización.</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7022906E-705C-2B42-1EC2-5D331E6221D6}"/>
              </a:ext>
            </a:extLst>
          </p:cNvPr>
          <p:cNvCxnSpPr>
            <a:cxnSpLocks/>
          </p:cNvCxnSpPr>
          <p:nvPr/>
        </p:nvCxnSpPr>
        <p:spPr>
          <a:xfrm>
            <a:off x="954126" y="4000173"/>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51627714-A1E4-5801-30D9-6965623F15E5}"/>
              </a:ext>
            </a:extLst>
          </p:cNvPr>
          <p:cNvSpPr txBox="1"/>
          <p:nvPr/>
        </p:nvSpPr>
        <p:spPr>
          <a:xfrm>
            <a:off x="6790660" y="4000173"/>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Evidencia de aprendizaje</a:t>
            </a:r>
          </a:p>
        </p:txBody>
      </p:sp>
      <p:sp>
        <p:nvSpPr>
          <p:cNvPr id="7" name="CuadroTexto 6">
            <a:extLst>
              <a:ext uri="{FF2B5EF4-FFF2-40B4-BE49-F238E27FC236}">
                <a16:creationId xmlns:a16="http://schemas.microsoft.com/office/drawing/2014/main" id="{4F30AAB8-3B60-8BBC-B011-7C8C56767996}"/>
              </a:ext>
            </a:extLst>
          </p:cNvPr>
          <p:cNvSpPr txBox="1"/>
          <p:nvPr/>
        </p:nvSpPr>
        <p:spPr>
          <a:xfrm>
            <a:off x="6790660" y="4744458"/>
            <a:ext cx="4357265" cy="584775"/>
          </a:xfrm>
          <a:prstGeom prst="rect">
            <a:avLst/>
          </a:prstGeom>
          <a:noFill/>
        </p:spPr>
        <p:txBody>
          <a:bodyPr wrap="square" rtlCol="0">
            <a:spAutoFit/>
          </a:bodyPr>
          <a:lstStyle/>
          <a:p>
            <a:pPr algn="just"/>
            <a:r>
              <a:rPr lang="es-ES" sz="1600" dirty="0">
                <a:solidFill>
                  <a:schemeClr val="bg1"/>
                </a:solidFill>
                <a:latin typeface="Roboto" panose="02000000000000000000" pitchFamily="2" charset="0"/>
                <a:ea typeface="Roboto" panose="02000000000000000000" pitchFamily="2" charset="0"/>
              </a:rPr>
              <a:t>Informe académico sobre nuevas T.I. en Internet.</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8" name="Conector recto de flecha 7">
            <a:extLst>
              <a:ext uri="{FF2B5EF4-FFF2-40B4-BE49-F238E27FC236}">
                <a16:creationId xmlns:a16="http://schemas.microsoft.com/office/drawing/2014/main" id="{E8395880-ED40-8894-CDF4-8D71112AEF50}"/>
              </a:ext>
            </a:extLst>
          </p:cNvPr>
          <p:cNvCxnSpPr>
            <a:cxnSpLocks/>
          </p:cNvCxnSpPr>
          <p:nvPr/>
        </p:nvCxnSpPr>
        <p:spPr>
          <a:xfrm>
            <a:off x="6700711" y="3940198"/>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4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5" name="Google Shape;225;p31" descr="Interfaz de usuario gráfica, Texto, Aplicación&#10;&#10;Descripción generada automáticamente"/>
          <p:cNvPicPr preferRelativeResize="0"/>
          <p:nvPr/>
        </p:nvPicPr>
        <p:blipFill rotWithShape="1">
          <a:blip r:embed="rId3">
            <a:alphaModFix/>
          </a:blip>
          <a:srcRect l="13479" t="28975" r="19564" b="27331"/>
          <a:stretch/>
        </p:blipFill>
        <p:spPr>
          <a:xfrm>
            <a:off x="1618696" y="1456179"/>
            <a:ext cx="10005509" cy="3670852"/>
          </a:xfrm>
          <a:prstGeom prst="rect">
            <a:avLst/>
          </a:prstGeom>
          <a:noFill/>
          <a:ln>
            <a:noFill/>
          </a:ln>
        </p:spPr>
      </p:pic>
      <p:sp>
        <p:nvSpPr>
          <p:cNvPr id="2" name="CuadroTexto 1">
            <a:extLst>
              <a:ext uri="{FF2B5EF4-FFF2-40B4-BE49-F238E27FC236}">
                <a16:creationId xmlns:a16="http://schemas.microsoft.com/office/drawing/2014/main" id="{0E9965B0-4B54-D0A5-06D9-892E8BE57961}"/>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2"/>
          <p:cNvSpPr txBox="1">
            <a:spLocks noGrp="1"/>
          </p:cNvSpPr>
          <p:nvPr>
            <p:ph type="title" idx="4294967295"/>
          </p:nvPr>
        </p:nvSpPr>
        <p:spPr>
          <a:xfrm>
            <a:off x="1694634" y="654389"/>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Tecnologías de información en Internet</a:t>
            </a:r>
            <a:endParaRPr sz="4000">
              <a:solidFill>
                <a:schemeClr val="tx1"/>
              </a:solidFill>
              <a:latin typeface="Calibri"/>
              <a:ea typeface="Calibri"/>
              <a:cs typeface="Calibri"/>
              <a:sym typeface="Calibri"/>
            </a:endParaRPr>
          </a:p>
        </p:txBody>
      </p:sp>
      <p:sp>
        <p:nvSpPr>
          <p:cNvPr id="232" name="Google Shape;232;p32"/>
          <p:cNvSpPr txBox="1">
            <a:spLocks noGrp="1"/>
          </p:cNvSpPr>
          <p:nvPr>
            <p:ph type="body" idx="4294967295"/>
          </p:nvPr>
        </p:nvSpPr>
        <p:spPr>
          <a:xfrm>
            <a:off x="1544715" y="1609725"/>
            <a:ext cx="10164932" cy="3638550"/>
          </a:xfrm>
          <a:prstGeom prst="rect">
            <a:avLst/>
          </a:prstGeom>
          <a:noFill/>
          <a:ln>
            <a:noFill/>
          </a:ln>
        </p:spPr>
        <p:txBody>
          <a:bodyPr spcFirstLastPara="1" wrap="square" lIns="121900" tIns="60925" rIns="121900" bIns="60925" anchor="t" anchorCtr="0">
            <a:normAutofit fontScale="92500" lnSpcReduction="20000"/>
          </a:bodyPr>
          <a:lstStyle/>
          <a:p>
            <a:pPr marL="0" lvl="0" indent="0" algn="just" rtl="0">
              <a:lnSpc>
                <a:spcPct val="110000"/>
              </a:lnSpc>
              <a:spcBef>
                <a:spcPts val="0"/>
              </a:spcBef>
              <a:spcAft>
                <a:spcPts val="0"/>
              </a:spcAft>
              <a:buClr>
                <a:schemeClr val="dk1"/>
              </a:buClr>
              <a:buSzPts val="2000"/>
              <a:buNone/>
            </a:pPr>
            <a:r>
              <a:rPr lang="es-ES" b="1" dirty="0"/>
              <a:t>Ecosistemas de servicios móviles</a:t>
            </a:r>
            <a:endParaRPr dirty="0"/>
          </a:p>
          <a:p>
            <a:pPr marL="457200" lvl="0" indent="-457200" algn="just" rtl="0">
              <a:lnSpc>
                <a:spcPct val="110000"/>
              </a:lnSpc>
              <a:spcBef>
                <a:spcPts val="0"/>
              </a:spcBef>
              <a:spcAft>
                <a:spcPts val="0"/>
              </a:spcAft>
              <a:buClr>
                <a:schemeClr val="dk1"/>
              </a:buClr>
              <a:buSzPts val="2000"/>
              <a:buChar char="•"/>
            </a:pPr>
            <a:r>
              <a:rPr lang="es-ES" dirty="0"/>
              <a:t>Los servicios móviles son un ecosistema de innovación en sí mismos, pues son plataformas sobre las cuales terceros pueden desarrollar y comerciar aplicaciones, software y contenidos digitales. </a:t>
            </a:r>
            <a:endParaRPr dirty="0"/>
          </a:p>
          <a:p>
            <a:pPr marL="457200" lvl="0" indent="-457200" algn="just" rtl="0">
              <a:lnSpc>
                <a:spcPct val="110000"/>
              </a:lnSpc>
              <a:spcBef>
                <a:spcPts val="0"/>
              </a:spcBef>
              <a:spcAft>
                <a:spcPts val="0"/>
              </a:spcAft>
              <a:buClr>
                <a:schemeClr val="dk1"/>
              </a:buClr>
              <a:buSzPts val="2000"/>
              <a:buChar char="•"/>
            </a:pPr>
            <a:r>
              <a:rPr lang="es-ES" dirty="0"/>
              <a:t>Las principales plataformas móviles son los sistemas operativos iOS (Apple) y Android (Google), que cuentan con tiendas de aplicaciones (App Store y Google Play, respectivamente) que permiten a los desarrolladores ofrecer aplicaciones y a los usuarios descargarlas mediante pago o en forma gratuita.</a:t>
            </a:r>
            <a:endParaRPr dirty="0"/>
          </a:p>
        </p:txBody>
      </p:sp>
      <p:sp>
        <p:nvSpPr>
          <p:cNvPr id="2" name="CuadroTexto 1">
            <a:extLst>
              <a:ext uri="{FF2B5EF4-FFF2-40B4-BE49-F238E27FC236}">
                <a16:creationId xmlns:a16="http://schemas.microsoft.com/office/drawing/2014/main" id="{34354CF0-1A17-1F50-48B7-951C74353745}"/>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9" name="Google Shape;239;p33" descr="Interfaz de usuario gráfica, Texto, Aplicación, Chat o mensaje de texto&#10;&#10;Descripción generada automáticamente"/>
          <p:cNvPicPr preferRelativeResize="0"/>
          <p:nvPr/>
        </p:nvPicPr>
        <p:blipFill rotWithShape="1">
          <a:blip r:embed="rId3">
            <a:alphaModFix/>
          </a:blip>
          <a:srcRect l="10869" t="34002" r="18913" b="18632"/>
          <a:stretch/>
        </p:blipFill>
        <p:spPr>
          <a:xfrm>
            <a:off x="1969554" y="1359033"/>
            <a:ext cx="9511425" cy="3607273"/>
          </a:xfrm>
          <a:prstGeom prst="rect">
            <a:avLst/>
          </a:prstGeom>
          <a:noFill/>
          <a:ln>
            <a:noFill/>
          </a:ln>
        </p:spPr>
      </p:pic>
      <p:sp>
        <p:nvSpPr>
          <p:cNvPr id="2" name="CuadroTexto 1">
            <a:extLst>
              <a:ext uri="{FF2B5EF4-FFF2-40B4-BE49-F238E27FC236}">
                <a16:creationId xmlns:a16="http://schemas.microsoft.com/office/drawing/2014/main" id="{9CC03AF1-E65A-1216-BEF3-25CF37DE30B7}"/>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a:spLocks noGrp="1"/>
          </p:cNvSpPr>
          <p:nvPr>
            <p:ph type="title" idx="4294967295"/>
          </p:nvPr>
        </p:nvSpPr>
        <p:spPr>
          <a:xfrm>
            <a:off x="1518081" y="580408"/>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246" name="Google Shape;246;p34"/>
          <p:cNvSpPr txBox="1">
            <a:spLocks noGrp="1"/>
          </p:cNvSpPr>
          <p:nvPr>
            <p:ph type="body" idx="4294967295"/>
          </p:nvPr>
        </p:nvSpPr>
        <p:spPr>
          <a:xfrm>
            <a:off x="1518081" y="1804017"/>
            <a:ext cx="9969624" cy="3878263"/>
          </a:xfrm>
          <a:prstGeom prst="rect">
            <a:avLst/>
          </a:prstGeom>
          <a:noFill/>
          <a:ln>
            <a:noFill/>
          </a:ln>
        </p:spPr>
        <p:txBody>
          <a:bodyPr spcFirstLastPara="1" wrap="square" lIns="121900" tIns="60925" rIns="121900" bIns="60925" anchor="t" anchorCtr="0">
            <a:normAutofit fontScale="77500" lnSpcReduction="20000"/>
          </a:bodyPr>
          <a:lstStyle/>
          <a:p>
            <a:pPr marL="0" lvl="0" indent="0" algn="just" rtl="0">
              <a:lnSpc>
                <a:spcPct val="110000"/>
              </a:lnSpc>
              <a:spcBef>
                <a:spcPts val="0"/>
              </a:spcBef>
              <a:spcAft>
                <a:spcPts val="0"/>
              </a:spcAft>
              <a:buClr>
                <a:schemeClr val="dk1"/>
              </a:buClr>
              <a:buSzPct val="77220"/>
              <a:buNone/>
            </a:pPr>
            <a:r>
              <a:rPr lang="es-ES" b="1" dirty="0"/>
              <a:t>Plataformas digitales industriales</a:t>
            </a:r>
            <a:endParaRPr dirty="0"/>
          </a:p>
          <a:p>
            <a:pPr marL="457200" lvl="0" indent="-457200" algn="just" rtl="0">
              <a:lnSpc>
                <a:spcPct val="110000"/>
              </a:lnSpc>
              <a:spcBef>
                <a:spcPts val="0"/>
              </a:spcBef>
              <a:spcAft>
                <a:spcPts val="0"/>
              </a:spcAft>
              <a:buClr>
                <a:schemeClr val="dk1"/>
              </a:buClr>
              <a:buSzPct val="77220"/>
              <a:buChar char="•"/>
            </a:pPr>
            <a:r>
              <a:rPr lang="es-ES" dirty="0"/>
              <a:t>Las industrias alrededor del mundo se encuentran en un momento de transformación. Uno de los principales factores de cambio es la Internet industrial. Esta tendencia se basa en la digitalización de las cadenas de valor, horizontales y verticales, y la adopción de tecnologías digitales para optimizar los procesos de producción e impulsar la innovación en productos y servicios. </a:t>
            </a:r>
            <a:endParaRPr dirty="0"/>
          </a:p>
          <a:p>
            <a:pPr marL="457200" lvl="0" indent="-457200" algn="just" rtl="0">
              <a:lnSpc>
                <a:spcPct val="110000"/>
              </a:lnSpc>
              <a:spcBef>
                <a:spcPts val="0"/>
              </a:spcBef>
              <a:spcAft>
                <a:spcPts val="0"/>
              </a:spcAft>
              <a:buClr>
                <a:schemeClr val="dk1"/>
              </a:buClr>
              <a:buSzPct val="77220"/>
              <a:buChar char="•"/>
            </a:pPr>
            <a:r>
              <a:rPr lang="es-ES" dirty="0"/>
              <a:t>En 2017, la empresa </a:t>
            </a:r>
            <a:r>
              <a:rPr lang="es-ES" dirty="0" err="1"/>
              <a:t>Capgemini</a:t>
            </a:r>
            <a:r>
              <a:rPr lang="es-ES" dirty="0"/>
              <a:t> encuestó a 1.000 ejecutivos de grandes empresas manufactureras en ocho países y encontró que el 76% de las empresas tenía planeada o había implementado una iniciativa de fábrica inteligente y que el 56% había invertido 100 millones de dólares o más en este tipo de iniciativa (</a:t>
            </a:r>
            <a:r>
              <a:rPr lang="es-ES" dirty="0" err="1"/>
              <a:t>Capgemini</a:t>
            </a:r>
            <a:r>
              <a:rPr lang="es-ES" dirty="0"/>
              <a:t>, 2017).</a:t>
            </a:r>
            <a:endParaRPr dirty="0"/>
          </a:p>
        </p:txBody>
      </p:sp>
      <p:sp>
        <p:nvSpPr>
          <p:cNvPr id="2" name="CuadroTexto 1">
            <a:extLst>
              <a:ext uri="{FF2B5EF4-FFF2-40B4-BE49-F238E27FC236}">
                <a16:creationId xmlns:a16="http://schemas.microsoft.com/office/drawing/2014/main" id="{22E95449-423F-998A-FC31-EDDAAAC555F5}"/>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24</a:t>
            </a:fld>
            <a:endParaRPr/>
          </a:p>
        </p:txBody>
      </p:sp>
      <p:pic>
        <p:nvPicPr>
          <p:cNvPr id="253" name="Google Shape;253;p35"/>
          <p:cNvPicPr preferRelativeResize="0"/>
          <p:nvPr/>
        </p:nvPicPr>
        <p:blipFill rotWithShape="1">
          <a:blip r:embed="rId3">
            <a:alphaModFix/>
          </a:blip>
          <a:srcRect/>
          <a:stretch/>
        </p:blipFill>
        <p:spPr>
          <a:xfrm>
            <a:off x="1773147" y="744637"/>
            <a:ext cx="9751083" cy="4536418"/>
          </a:xfrm>
          <a:prstGeom prst="rect">
            <a:avLst/>
          </a:prstGeom>
          <a:noFill/>
          <a:ln>
            <a:noFill/>
          </a:ln>
        </p:spPr>
      </p:pic>
      <p:sp>
        <p:nvSpPr>
          <p:cNvPr id="2" name="CuadroTexto 1">
            <a:extLst>
              <a:ext uri="{FF2B5EF4-FFF2-40B4-BE49-F238E27FC236}">
                <a16:creationId xmlns:a16="http://schemas.microsoft.com/office/drawing/2014/main" id="{CDA0AD1D-A6C1-3E2C-64D9-3115C469CB1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61" name="Google Shape;261;p36"/>
          <p:cNvSpPr txBox="1">
            <a:spLocks noGrp="1"/>
          </p:cNvSpPr>
          <p:nvPr>
            <p:ph type="body" idx="4294967295"/>
          </p:nvPr>
        </p:nvSpPr>
        <p:spPr>
          <a:xfrm>
            <a:off x="1349406" y="2545902"/>
            <a:ext cx="4014788" cy="2424112"/>
          </a:xfrm>
          <a:prstGeom prst="rect">
            <a:avLst/>
          </a:prstGeom>
          <a:noFill/>
          <a:ln>
            <a:noFill/>
          </a:ln>
        </p:spPr>
        <p:txBody>
          <a:bodyPr spcFirstLastPara="1" wrap="square" lIns="121900" tIns="60925" rIns="121900" bIns="60925" anchor="t" anchorCtr="0">
            <a:normAutofit/>
          </a:bodyPr>
          <a:lstStyle/>
          <a:p>
            <a:pPr marL="0" lvl="0" indent="0" algn="l" rtl="0">
              <a:lnSpc>
                <a:spcPct val="110000"/>
              </a:lnSpc>
              <a:spcBef>
                <a:spcPts val="0"/>
              </a:spcBef>
              <a:spcAft>
                <a:spcPts val="0"/>
              </a:spcAft>
              <a:buClr>
                <a:schemeClr val="dk1"/>
              </a:buClr>
              <a:buSzPts val="2000"/>
              <a:buNone/>
            </a:pPr>
            <a:r>
              <a:rPr lang="es-ES" b="1"/>
              <a:t>Tipos de E-Business</a:t>
            </a:r>
            <a:endParaRPr/>
          </a:p>
        </p:txBody>
      </p:sp>
      <p:pic>
        <p:nvPicPr>
          <p:cNvPr id="260" name="Google Shape;260;p36" descr="Interfaz de usuario gráfica&#10;&#10;Descripción generada automáticamente"/>
          <p:cNvPicPr preferRelativeResize="0"/>
          <p:nvPr/>
        </p:nvPicPr>
        <p:blipFill rotWithShape="1">
          <a:blip r:embed="rId3">
            <a:alphaModFix/>
          </a:blip>
          <a:srcRect l="29565" t="21436" r="32174" b="5872"/>
          <a:stretch/>
        </p:blipFill>
        <p:spPr>
          <a:xfrm>
            <a:off x="5245511" y="548309"/>
            <a:ext cx="5393636" cy="5761382"/>
          </a:xfrm>
          <a:prstGeom prst="rect">
            <a:avLst/>
          </a:prstGeom>
          <a:noFill/>
          <a:ln>
            <a:noFill/>
          </a:ln>
        </p:spPr>
      </p:pic>
      <p:sp>
        <p:nvSpPr>
          <p:cNvPr id="2" name="CuadroTexto 1">
            <a:extLst>
              <a:ext uri="{FF2B5EF4-FFF2-40B4-BE49-F238E27FC236}">
                <a16:creationId xmlns:a16="http://schemas.microsoft.com/office/drawing/2014/main" id="{2009CFFE-E94E-1440-CB46-B3D56480E29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7"/>
          <p:cNvSpPr txBox="1">
            <a:spLocks noGrp="1"/>
          </p:cNvSpPr>
          <p:nvPr>
            <p:ph type="title" idx="4294967295"/>
          </p:nvPr>
        </p:nvSpPr>
        <p:spPr>
          <a:xfrm>
            <a:off x="1472692" y="524399"/>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268" name="Google Shape;268;p37"/>
          <p:cNvSpPr txBox="1">
            <a:spLocks noGrp="1"/>
          </p:cNvSpPr>
          <p:nvPr>
            <p:ph type="body" idx="4294967295"/>
          </p:nvPr>
        </p:nvSpPr>
        <p:spPr>
          <a:xfrm>
            <a:off x="1571348" y="1608585"/>
            <a:ext cx="9951868" cy="3967163"/>
          </a:xfrm>
          <a:prstGeom prst="rect">
            <a:avLst/>
          </a:prstGeom>
          <a:noFill/>
          <a:ln>
            <a:noFill/>
          </a:ln>
        </p:spPr>
        <p:txBody>
          <a:bodyPr spcFirstLastPara="1" wrap="square" lIns="121900" tIns="60925" rIns="121900" bIns="60925" anchor="t" anchorCtr="0">
            <a:normAutofit lnSpcReduction="10000"/>
          </a:bodyPr>
          <a:lstStyle/>
          <a:p>
            <a:pPr marL="0" lvl="0" indent="0" algn="l" rtl="0">
              <a:lnSpc>
                <a:spcPct val="110000"/>
              </a:lnSpc>
              <a:spcBef>
                <a:spcPts val="0"/>
              </a:spcBef>
              <a:spcAft>
                <a:spcPts val="0"/>
              </a:spcAft>
              <a:buClr>
                <a:schemeClr val="dk1"/>
              </a:buClr>
              <a:buSzPts val="2000"/>
              <a:buNone/>
            </a:pPr>
            <a:r>
              <a:rPr lang="es-ES" b="1" dirty="0"/>
              <a:t>Comercio Electrónico (E-</a:t>
            </a:r>
            <a:r>
              <a:rPr lang="es-ES" b="1" dirty="0" err="1"/>
              <a:t>commerce</a:t>
            </a:r>
            <a:r>
              <a:rPr lang="es-ES" b="1" dirty="0"/>
              <a:t>).</a:t>
            </a:r>
            <a:endParaRPr dirty="0"/>
          </a:p>
          <a:p>
            <a:pPr marL="457200" lvl="0" indent="-457200" algn="l" rtl="0">
              <a:lnSpc>
                <a:spcPct val="110000"/>
              </a:lnSpc>
              <a:spcBef>
                <a:spcPts val="0"/>
              </a:spcBef>
              <a:spcAft>
                <a:spcPts val="0"/>
              </a:spcAft>
              <a:buClr>
                <a:schemeClr val="dk1"/>
              </a:buClr>
              <a:buSzPts val="2000"/>
              <a:buChar char="•"/>
            </a:pPr>
            <a:r>
              <a:rPr lang="es-ES" dirty="0"/>
              <a:t>Venta de productos o servicios digitales, como reservas y compra de entradas y pasajes, seguros, CD y software por Internet, contenidos varios –noticias, consejos, búsquedas, información financiera, </a:t>
            </a:r>
            <a:r>
              <a:rPr lang="es-ES" dirty="0" err="1"/>
              <a:t>etc</a:t>
            </a:r>
            <a:r>
              <a:rPr lang="es-ES" dirty="0"/>
              <a:t>–, eLearning y servicios de empleo. Puede ser intermediado, donde el producto o servicio es provisto por un tercero; directo, en el cual la misma empresa vende y genera el producto o servicio; o de contenido propio o ajeno.</a:t>
            </a:r>
            <a:endParaRPr dirty="0"/>
          </a:p>
        </p:txBody>
      </p:sp>
      <p:sp>
        <p:nvSpPr>
          <p:cNvPr id="2" name="CuadroTexto 1">
            <a:extLst>
              <a:ext uri="{FF2B5EF4-FFF2-40B4-BE49-F238E27FC236}">
                <a16:creationId xmlns:a16="http://schemas.microsoft.com/office/drawing/2014/main" id="{73282CC9-AD1E-D2CF-8E6D-F33DC0AC294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8"/>
          <p:cNvSpPr txBox="1">
            <a:spLocks noGrp="1"/>
          </p:cNvSpPr>
          <p:nvPr>
            <p:ph type="title" idx="4294967295"/>
          </p:nvPr>
        </p:nvSpPr>
        <p:spPr>
          <a:xfrm>
            <a:off x="1570346" y="816068"/>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275" name="Google Shape;275;p38"/>
          <p:cNvSpPr txBox="1">
            <a:spLocks noGrp="1"/>
          </p:cNvSpPr>
          <p:nvPr>
            <p:ph type="body" idx="4294967295"/>
          </p:nvPr>
        </p:nvSpPr>
        <p:spPr>
          <a:xfrm>
            <a:off x="1570346" y="2060621"/>
            <a:ext cx="9908481" cy="3757613"/>
          </a:xfrm>
          <a:prstGeom prst="rect">
            <a:avLst/>
          </a:prstGeom>
          <a:noFill/>
          <a:ln>
            <a:noFill/>
          </a:ln>
        </p:spPr>
        <p:txBody>
          <a:bodyPr spcFirstLastPara="1" wrap="square" lIns="121900" tIns="60925" rIns="121900" bIns="60925" anchor="t" anchorCtr="0">
            <a:normAutofit/>
          </a:bodyPr>
          <a:lstStyle/>
          <a:p>
            <a:pPr marL="0" lvl="0" indent="0" algn="l" rtl="0">
              <a:lnSpc>
                <a:spcPct val="110000"/>
              </a:lnSpc>
              <a:spcBef>
                <a:spcPts val="0"/>
              </a:spcBef>
              <a:spcAft>
                <a:spcPts val="0"/>
              </a:spcAft>
              <a:buClr>
                <a:schemeClr val="dk1"/>
              </a:buClr>
              <a:buSzPts val="2000"/>
              <a:buNone/>
            </a:pPr>
            <a:r>
              <a:rPr lang="es-ES" b="1" dirty="0"/>
              <a:t>E-Sales.</a:t>
            </a:r>
            <a:endParaRPr dirty="0"/>
          </a:p>
          <a:p>
            <a:pPr marL="457200" lvl="0" indent="-457200" algn="l" rtl="0">
              <a:lnSpc>
                <a:spcPct val="110000"/>
              </a:lnSpc>
              <a:spcBef>
                <a:spcPts val="0"/>
              </a:spcBef>
              <a:spcAft>
                <a:spcPts val="0"/>
              </a:spcAft>
              <a:buClr>
                <a:schemeClr val="dk1"/>
              </a:buClr>
              <a:buSzPts val="2000"/>
              <a:buChar char="•"/>
            </a:pPr>
            <a:r>
              <a:rPr lang="es-ES" dirty="0"/>
              <a:t>Típica venta que realiza una empresa de sus productos a otras empresas, apoyada en Internet. El producto puede ser físico o intangible, como consultoría, servicios legales, médicos, etc.</a:t>
            </a:r>
            <a:endParaRPr dirty="0"/>
          </a:p>
        </p:txBody>
      </p:sp>
      <p:sp>
        <p:nvSpPr>
          <p:cNvPr id="2" name="CuadroTexto 1">
            <a:extLst>
              <a:ext uri="{FF2B5EF4-FFF2-40B4-BE49-F238E27FC236}">
                <a16:creationId xmlns:a16="http://schemas.microsoft.com/office/drawing/2014/main" id="{BF8B0543-6B1E-D3A6-AA4B-DAA73F361EF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title" idx="4294967295"/>
          </p:nvPr>
        </p:nvSpPr>
        <p:spPr>
          <a:xfrm>
            <a:off x="1411550" y="712635"/>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282" name="Google Shape;282;p39"/>
          <p:cNvSpPr txBox="1">
            <a:spLocks noGrp="1"/>
          </p:cNvSpPr>
          <p:nvPr>
            <p:ph type="body" idx="4294967295"/>
          </p:nvPr>
        </p:nvSpPr>
        <p:spPr>
          <a:xfrm>
            <a:off x="1411550" y="1887384"/>
            <a:ext cx="10972800" cy="3892550"/>
          </a:xfrm>
          <a:prstGeom prst="rect">
            <a:avLst/>
          </a:prstGeom>
          <a:noFill/>
          <a:ln>
            <a:noFill/>
          </a:ln>
        </p:spPr>
        <p:txBody>
          <a:bodyPr spcFirstLastPara="1" wrap="square" lIns="121900" tIns="60925" rIns="121900" bIns="60925" anchor="t" anchorCtr="0">
            <a:normAutofit/>
          </a:bodyPr>
          <a:lstStyle/>
          <a:p>
            <a:pPr marL="0" lvl="0" indent="0" algn="l" rtl="0">
              <a:lnSpc>
                <a:spcPct val="110000"/>
              </a:lnSpc>
              <a:spcBef>
                <a:spcPts val="0"/>
              </a:spcBef>
              <a:spcAft>
                <a:spcPts val="0"/>
              </a:spcAft>
              <a:buClr>
                <a:schemeClr val="dk1"/>
              </a:buClr>
              <a:buSzPts val="2000"/>
              <a:buNone/>
            </a:pPr>
            <a:r>
              <a:rPr lang="es-ES" b="1" dirty="0"/>
              <a:t>E-</a:t>
            </a:r>
            <a:r>
              <a:rPr lang="es-ES" b="1" dirty="0" err="1"/>
              <a:t>Procurement</a:t>
            </a:r>
            <a:r>
              <a:rPr lang="es-ES" b="1" dirty="0"/>
              <a:t>.</a:t>
            </a:r>
            <a:endParaRPr dirty="0"/>
          </a:p>
          <a:p>
            <a:pPr marL="457200" lvl="0" indent="-457200" algn="l" rtl="0">
              <a:lnSpc>
                <a:spcPct val="110000"/>
              </a:lnSpc>
              <a:spcBef>
                <a:spcPts val="0"/>
              </a:spcBef>
              <a:spcAft>
                <a:spcPts val="0"/>
              </a:spcAft>
              <a:buClr>
                <a:schemeClr val="dk1"/>
              </a:buClr>
              <a:buSzPts val="2000"/>
              <a:buChar char="•"/>
            </a:pPr>
            <a:r>
              <a:rPr lang="es-ES" dirty="0"/>
              <a:t>Típico abastecimiento por parte de una empresa de los productos o servicios que requiere por medio de un sitio Web. Puede ser un producto o servicio físico –por ejemplo, repuestos o la reparación de un equipo– o intangible –por ejemplo, desarrollo de aplicaciones computacionales, servicios legales, etc.</a:t>
            </a:r>
            <a:endParaRPr dirty="0"/>
          </a:p>
        </p:txBody>
      </p:sp>
      <p:sp>
        <p:nvSpPr>
          <p:cNvPr id="2" name="CuadroTexto 1">
            <a:extLst>
              <a:ext uri="{FF2B5EF4-FFF2-40B4-BE49-F238E27FC236}">
                <a16:creationId xmlns:a16="http://schemas.microsoft.com/office/drawing/2014/main" id="{58D4E45B-13E5-9ACC-C8F2-570B3628D64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idx="4294967295"/>
          </p:nvPr>
        </p:nvSpPr>
        <p:spPr>
          <a:xfrm>
            <a:off x="1410547" y="750394"/>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289" name="Google Shape;289;p40"/>
          <p:cNvSpPr txBox="1">
            <a:spLocks noGrp="1"/>
          </p:cNvSpPr>
          <p:nvPr>
            <p:ph type="body" idx="4294967295"/>
          </p:nvPr>
        </p:nvSpPr>
        <p:spPr>
          <a:xfrm>
            <a:off x="1535836" y="1782562"/>
            <a:ext cx="9863092" cy="3802063"/>
          </a:xfrm>
          <a:prstGeom prst="rect">
            <a:avLst/>
          </a:prstGeom>
          <a:noFill/>
          <a:ln>
            <a:noFill/>
          </a:ln>
        </p:spPr>
        <p:txBody>
          <a:bodyPr spcFirstLastPara="1" wrap="square" lIns="121900" tIns="60925" rIns="121900" bIns="60925" anchor="t" anchorCtr="0">
            <a:normAutofit/>
          </a:bodyPr>
          <a:lstStyle/>
          <a:p>
            <a:pPr marL="0" lvl="0" indent="0" algn="l" rtl="0">
              <a:lnSpc>
                <a:spcPct val="110000"/>
              </a:lnSpc>
              <a:spcBef>
                <a:spcPts val="0"/>
              </a:spcBef>
              <a:spcAft>
                <a:spcPts val="0"/>
              </a:spcAft>
              <a:buClr>
                <a:schemeClr val="dk1"/>
              </a:buClr>
              <a:buSzPts val="2000"/>
              <a:buNone/>
            </a:pPr>
            <a:r>
              <a:rPr lang="es-ES" b="1" dirty="0"/>
              <a:t>E-</a:t>
            </a:r>
            <a:r>
              <a:rPr lang="es-ES" b="1" dirty="0" err="1"/>
              <a:t>Market</a:t>
            </a:r>
            <a:r>
              <a:rPr lang="es-ES" b="1" dirty="0"/>
              <a:t>.</a:t>
            </a:r>
            <a:endParaRPr dirty="0"/>
          </a:p>
          <a:p>
            <a:pPr marL="457200" lvl="0" indent="-457200" algn="l" rtl="0">
              <a:lnSpc>
                <a:spcPct val="110000"/>
              </a:lnSpc>
              <a:spcBef>
                <a:spcPts val="0"/>
              </a:spcBef>
              <a:spcAft>
                <a:spcPts val="0"/>
              </a:spcAft>
              <a:buClr>
                <a:schemeClr val="dk1"/>
              </a:buClr>
              <a:buSzPts val="2000"/>
              <a:buChar char="•"/>
            </a:pPr>
            <a:r>
              <a:rPr lang="es-ES" dirty="0" err="1"/>
              <a:t>Market</a:t>
            </a:r>
            <a:r>
              <a:rPr lang="es-ES" dirty="0"/>
              <a:t>: Nueva manera de intercambio entre empresas, a través de un mercado electrónico que media oferta y demanda, administrado por un tercero que garantiza transparencia y eficiencia. Puede ser por productos o servicios físicos o intangibles.</a:t>
            </a:r>
            <a:endParaRPr dirty="0"/>
          </a:p>
        </p:txBody>
      </p:sp>
      <p:sp>
        <p:nvSpPr>
          <p:cNvPr id="2" name="CuadroTexto 1">
            <a:extLst>
              <a:ext uri="{FF2B5EF4-FFF2-40B4-BE49-F238E27FC236}">
                <a16:creationId xmlns:a16="http://schemas.microsoft.com/office/drawing/2014/main" id="{664C2733-4982-F911-B694-B2302742F2AF}"/>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de flecha 2">
            <a:extLst>
              <a:ext uri="{FF2B5EF4-FFF2-40B4-BE49-F238E27FC236}">
                <a16:creationId xmlns:a16="http://schemas.microsoft.com/office/drawing/2014/main" id="{2C58D04B-DE95-9313-0FAD-72AA0D2C5532}"/>
              </a:ext>
            </a:extLst>
          </p:cNvPr>
          <p:cNvCxnSpPr>
            <a:cxnSpLocks/>
          </p:cNvCxnSpPr>
          <p:nvPr/>
        </p:nvCxnSpPr>
        <p:spPr>
          <a:xfrm>
            <a:off x="4196436" y="1714670"/>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E6CF3C2-DDFF-3DC6-3D4A-F2A15DD426E2}"/>
              </a:ext>
            </a:extLst>
          </p:cNvPr>
          <p:cNvSpPr txBox="1"/>
          <p:nvPr/>
        </p:nvSpPr>
        <p:spPr>
          <a:xfrm>
            <a:off x="4279036" y="1714670"/>
            <a:ext cx="7723573" cy="3322128"/>
          </a:xfrm>
          <a:prstGeom prst="rect">
            <a:avLst/>
          </a:prstGeom>
          <a:noFill/>
        </p:spPr>
        <p:txBody>
          <a:bodyPr wrap="square" rtlCol="0">
            <a:spAutoFit/>
          </a:bodyPr>
          <a:lstStyle/>
          <a:p>
            <a:pPr marL="0" lvl="0" indent="0" algn="l" rtl="0">
              <a:lnSpc>
                <a:spcPct val="110000"/>
              </a:lnSpc>
              <a:spcBef>
                <a:spcPts val="0"/>
              </a:spcBef>
              <a:spcAft>
                <a:spcPts val="0"/>
              </a:spcAft>
              <a:buClr>
                <a:schemeClr val="dk1"/>
              </a:buClr>
              <a:buSzPts val="2000"/>
              <a:buNone/>
            </a:pPr>
            <a:r>
              <a:rPr lang="es-ES" sz="2400" b="1" dirty="0">
                <a:solidFill>
                  <a:schemeClr val="bg1"/>
                </a:solidFill>
              </a:rPr>
              <a:t>Nuevas tecnologías de información en Internet</a:t>
            </a:r>
          </a:p>
          <a:p>
            <a:pPr marL="0" lvl="0" indent="0" algn="l" rtl="0">
              <a:lnSpc>
                <a:spcPct val="110000"/>
              </a:lnSpc>
              <a:spcBef>
                <a:spcPts val="0"/>
              </a:spcBef>
              <a:spcAft>
                <a:spcPts val="0"/>
              </a:spcAft>
              <a:buClr>
                <a:schemeClr val="dk1"/>
              </a:buClr>
              <a:buSzPts val="2000"/>
              <a:buNone/>
            </a:pPr>
            <a:endParaRPr lang="es-ES" sz="2400" b="1" i="1" dirty="0">
              <a:solidFill>
                <a:schemeClr val="bg1"/>
              </a:solidFill>
            </a:endParaRP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Nuevas formas de negocio en Internet y redes sociales.</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Plataformas y ecosistemas.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Negocio electrónico (E-</a:t>
            </a:r>
            <a:r>
              <a:rPr lang="es-ES" sz="2400" dirty="0" err="1">
                <a:solidFill>
                  <a:schemeClr val="bg1"/>
                </a:solidFill>
              </a:rPr>
              <a:t>business</a:t>
            </a:r>
            <a:r>
              <a:rPr lang="es-ES" sz="2400" dirty="0">
                <a:solidFill>
                  <a:schemeClr val="bg1"/>
                </a:solidFill>
              </a:rPr>
              <a:t>).</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Gobierno Electrónico (E-Gobierno).</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Comercio Electrónico (E-</a:t>
            </a:r>
            <a:r>
              <a:rPr lang="es-ES" sz="2400" dirty="0" err="1">
                <a:solidFill>
                  <a:schemeClr val="bg1"/>
                </a:solidFill>
              </a:rPr>
              <a:t>commerce</a:t>
            </a:r>
            <a:r>
              <a:rPr lang="es-ES" sz="2400" dirty="0">
                <a:solidFill>
                  <a:schemeClr val="bg1"/>
                </a:solidFill>
              </a:rPr>
              <a:t>).</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Adquisición vía internet (E-</a:t>
            </a:r>
            <a:r>
              <a:rPr lang="es-ES" sz="2400" dirty="0" err="1">
                <a:solidFill>
                  <a:schemeClr val="bg1"/>
                </a:solidFill>
              </a:rPr>
              <a:t>Procurement</a:t>
            </a:r>
            <a:r>
              <a:rPr lang="es-ES" sz="2400" dirty="0">
                <a:solidFill>
                  <a:schemeClr val="bg1"/>
                </a:solidFill>
              </a:rPr>
              <a:t>).</a:t>
            </a:r>
          </a:p>
        </p:txBody>
      </p:sp>
    </p:spTree>
    <p:extLst>
      <p:ext uri="{BB962C8B-B14F-4D97-AF65-F5344CB8AC3E}">
        <p14:creationId xmlns:p14="http://schemas.microsoft.com/office/powerpoint/2010/main" val="2492314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1"/>
          <p:cNvSpPr txBox="1">
            <a:spLocks noGrp="1"/>
          </p:cNvSpPr>
          <p:nvPr>
            <p:ph type="title" idx="4294967295"/>
          </p:nvPr>
        </p:nvSpPr>
        <p:spPr>
          <a:xfrm>
            <a:off x="1392793" y="640102"/>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296" name="Google Shape;296;p41"/>
          <p:cNvSpPr txBox="1">
            <a:spLocks noGrp="1"/>
          </p:cNvSpPr>
          <p:nvPr>
            <p:ph type="body" idx="4294967295"/>
          </p:nvPr>
        </p:nvSpPr>
        <p:spPr>
          <a:xfrm>
            <a:off x="1322773" y="1576727"/>
            <a:ext cx="10209320" cy="3848100"/>
          </a:xfrm>
          <a:prstGeom prst="rect">
            <a:avLst/>
          </a:prstGeom>
          <a:noFill/>
          <a:ln>
            <a:noFill/>
          </a:ln>
        </p:spPr>
        <p:txBody>
          <a:bodyPr spcFirstLastPara="1" wrap="square" lIns="121900" tIns="60925" rIns="121900" bIns="60925" anchor="t" anchorCtr="0">
            <a:normAutofit fontScale="92500"/>
          </a:bodyPr>
          <a:lstStyle/>
          <a:p>
            <a:pPr marL="0" lvl="0" indent="0" algn="just" rtl="0">
              <a:lnSpc>
                <a:spcPct val="110000"/>
              </a:lnSpc>
              <a:spcBef>
                <a:spcPts val="0"/>
              </a:spcBef>
              <a:spcAft>
                <a:spcPts val="0"/>
              </a:spcAft>
              <a:buClr>
                <a:schemeClr val="dk1"/>
              </a:buClr>
              <a:buSzPts val="2000"/>
              <a:buNone/>
            </a:pPr>
            <a:r>
              <a:rPr lang="es-ES" b="1" dirty="0"/>
              <a:t>Gobierno Electrónico (E-Gobierno).</a:t>
            </a:r>
            <a:endParaRPr dirty="0"/>
          </a:p>
          <a:p>
            <a:pPr marL="457200" lvl="0" indent="-457200" algn="just" rtl="0">
              <a:lnSpc>
                <a:spcPct val="110000"/>
              </a:lnSpc>
              <a:spcBef>
                <a:spcPts val="0"/>
              </a:spcBef>
              <a:spcAft>
                <a:spcPts val="0"/>
              </a:spcAft>
              <a:buClr>
                <a:schemeClr val="dk1"/>
              </a:buClr>
              <a:buSzPts val="2000"/>
              <a:buChar char="•"/>
            </a:pPr>
            <a:r>
              <a:rPr lang="es-ES" dirty="0"/>
              <a:t>El Gobierno Electrónico es la aplicación de las tecnologías de la información y la comunicación (TIC) al funcionamiento del sector público, con el objetivo de brindar mejores servicios al ciudadano e incrementar la eficiencia, la transparencia y la participación ciudadana.</a:t>
            </a:r>
            <a:endParaRPr dirty="0"/>
          </a:p>
          <a:p>
            <a:pPr marL="457200" lvl="0" indent="-457200" algn="just" rtl="0">
              <a:lnSpc>
                <a:spcPct val="110000"/>
              </a:lnSpc>
              <a:spcBef>
                <a:spcPts val="0"/>
              </a:spcBef>
              <a:spcAft>
                <a:spcPts val="0"/>
              </a:spcAft>
              <a:buClr>
                <a:schemeClr val="dk1"/>
              </a:buClr>
              <a:buSzPts val="2000"/>
              <a:buChar char="•"/>
            </a:pPr>
            <a:r>
              <a:rPr lang="es-ES" dirty="0"/>
              <a:t>También es el uso de las TIC para proveer servicios gubernamentales independientes del tiempo, distancia y complejidad gubernamental.</a:t>
            </a:r>
            <a:endParaRPr dirty="0"/>
          </a:p>
        </p:txBody>
      </p:sp>
      <p:sp>
        <p:nvSpPr>
          <p:cNvPr id="2" name="CuadroTexto 1">
            <a:extLst>
              <a:ext uri="{FF2B5EF4-FFF2-40B4-BE49-F238E27FC236}">
                <a16:creationId xmlns:a16="http://schemas.microsoft.com/office/drawing/2014/main" id="{4BF97AD9-640B-739A-BB84-C128DEE1C1B7}"/>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42"/>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31</a:t>
            </a:fld>
            <a:endParaRPr/>
          </a:p>
        </p:txBody>
      </p:sp>
      <p:pic>
        <p:nvPicPr>
          <p:cNvPr id="303" name="Google Shape;303;p42"/>
          <p:cNvPicPr preferRelativeResize="0"/>
          <p:nvPr/>
        </p:nvPicPr>
        <p:blipFill rotWithShape="1">
          <a:blip r:embed="rId3">
            <a:alphaModFix/>
          </a:blip>
          <a:srcRect/>
          <a:stretch/>
        </p:blipFill>
        <p:spPr>
          <a:xfrm>
            <a:off x="3496851" y="543977"/>
            <a:ext cx="5951949" cy="5412877"/>
          </a:xfrm>
          <a:prstGeom prst="rect">
            <a:avLst/>
          </a:prstGeom>
          <a:noFill/>
          <a:ln>
            <a:noFill/>
          </a:ln>
        </p:spPr>
      </p:pic>
      <p:sp>
        <p:nvSpPr>
          <p:cNvPr id="2" name="CuadroTexto 1">
            <a:extLst>
              <a:ext uri="{FF2B5EF4-FFF2-40B4-BE49-F238E27FC236}">
                <a16:creationId xmlns:a16="http://schemas.microsoft.com/office/drawing/2014/main" id="{6DEC0426-5BD2-6200-DCB9-E2BA9927096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FB681384-66C7-23B9-3275-3D6C57F06900}"/>
              </a:ext>
            </a:extLst>
          </p:cNvPr>
          <p:cNvGrpSpPr/>
          <p:nvPr/>
        </p:nvGrpSpPr>
        <p:grpSpPr>
          <a:xfrm>
            <a:off x="10717618" y="5385392"/>
            <a:ext cx="441250" cy="441250"/>
            <a:chOff x="10526232" y="5438554"/>
            <a:chExt cx="590106" cy="590106"/>
          </a:xfrm>
        </p:grpSpPr>
        <p:sp>
          <p:nvSpPr>
            <p:cNvPr id="2" name="Rectángulo 1">
              <a:extLst>
                <a:ext uri="{FF2B5EF4-FFF2-40B4-BE49-F238E27FC236}">
                  <a16:creationId xmlns:a16="http://schemas.microsoft.com/office/drawing/2014/main" id="{BA329269-0B56-F3CB-65C6-B2C8E80C4A64}"/>
                </a:ext>
              </a:extLst>
            </p:cNvPr>
            <p:cNvSpPr/>
            <p:nvPr/>
          </p:nvSpPr>
          <p:spPr>
            <a:xfrm>
              <a:off x="10526232" y="5438554"/>
              <a:ext cx="590106" cy="5901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Flecha derecha 2">
              <a:extLst>
                <a:ext uri="{FF2B5EF4-FFF2-40B4-BE49-F238E27FC236}">
                  <a16:creationId xmlns:a16="http://schemas.microsoft.com/office/drawing/2014/main" id="{C7F75A40-F550-85E7-D5F5-489E8F8D6E12}"/>
                </a:ext>
              </a:extLst>
            </p:cNvPr>
            <p:cNvSpPr/>
            <p:nvPr/>
          </p:nvSpPr>
          <p:spPr>
            <a:xfrm>
              <a:off x="10704273" y="5612449"/>
              <a:ext cx="234023" cy="242316"/>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CuadroTexto 4">
            <a:extLst>
              <a:ext uri="{FF2B5EF4-FFF2-40B4-BE49-F238E27FC236}">
                <a16:creationId xmlns:a16="http://schemas.microsoft.com/office/drawing/2014/main" id="{1D29DCA6-CC95-74C6-2434-4F65822CF571}"/>
              </a:ext>
            </a:extLst>
          </p:cNvPr>
          <p:cNvSpPr txBox="1"/>
          <p:nvPr/>
        </p:nvSpPr>
        <p:spPr>
          <a:xfrm>
            <a:off x="7211719" y="4209007"/>
            <a:ext cx="4043066" cy="646331"/>
          </a:xfrm>
          <a:prstGeom prst="rect">
            <a:avLst/>
          </a:prstGeom>
          <a:noFill/>
        </p:spPr>
        <p:txBody>
          <a:bodyPr wrap="square" rtlCol="0">
            <a:spAutoFit/>
          </a:bodyPr>
          <a:lstStyle/>
          <a:p>
            <a:pPr algn="r"/>
            <a:r>
              <a:rPr lang="es-ES_tradnl" sz="3600" b="1" dirty="0">
                <a:solidFill>
                  <a:schemeClr val="bg1"/>
                </a:solidFill>
                <a:latin typeface="Roboto" panose="02000000000000000000" pitchFamily="2" charset="0"/>
                <a:ea typeface="Roboto" panose="02000000000000000000" pitchFamily="2" charset="0"/>
              </a:rPr>
              <a:t>Autoevaluación</a:t>
            </a:r>
          </a:p>
        </p:txBody>
      </p:sp>
      <p:sp>
        <p:nvSpPr>
          <p:cNvPr id="6" name="CuadroTexto 5">
            <a:extLst>
              <a:ext uri="{FF2B5EF4-FFF2-40B4-BE49-F238E27FC236}">
                <a16:creationId xmlns:a16="http://schemas.microsoft.com/office/drawing/2014/main" id="{072B848C-5EB1-AFEF-DBB9-899006E71E91}"/>
              </a:ext>
            </a:extLst>
          </p:cNvPr>
          <p:cNvSpPr txBox="1"/>
          <p:nvPr/>
        </p:nvSpPr>
        <p:spPr>
          <a:xfrm>
            <a:off x="9718158" y="4799485"/>
            <a:ext cx="1536627" cy="369332"/>
          </a:xfrm>
          <a:prstGeom prst="rect">
            <a:avLst/>
          </a:prstGeom>
          <a:noFill/>
        </p:spPr>
        <p:txBody>
          <a:bodyPr wrap="square" rtlCol="0">
            <a:spAutoFit/>
          </a:bodyPr>
          <a:lstStyle/>
          <a:p>
            <a:pPr algn="r"/>
            <a:r>
              <a:rPr lang="es-ES_tradnl" dirty="0">
                <a:solidFill>
                  <a:schemeClr val="bg1"/>
                </a:solidFill>
                <a:latin typeface="Roboto" panose="02000000000000000000" pitchFamily="2" charset="0"/>
                <a:ea typeface="Roboto" panose="02000000000000000000" pitchFamily="2" charset="0"/>
              </a:rPr>
              <a:t>Sesión 11</a:t>
            </a:r>
          </a:p>
        </p:txBody>
      </p:sp>
    </p:spTree>
    <p:extLst>
      <p:ext uri="{BB962C8B-B14F-4D97-AF65-F5344CB8AC3E}">
        <p14:creationId xmlns:p14="http://schemas.microsoft.com/office/powerpoint/2010/main" val="1936616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B0844B7-A4D7-5E90-CCE1-81A0915D10CF}"/>
              </a:ext>
            </a:extLst>
          </p:cNvPr>
          <p:cNvSpPr txBox="1"/>
          <p:nvPr/>
        </p:nvSpPr>
        <p:spPr>
          <a:xfrm>
            <a:off x="2234924" y="859747"/>
            <a:ext cx="6136719" cy="400110"/>
          </a:xfrm>
          <a:prstGeom prst="rect">
            <a:avLst/>
          </a:prstGeom>
          <a:noFill/>
        </p:spPr>
        <p:txBody>
          <a:bodyPr wrap="square" rtlCol="0">
            <a:spAutoFit/>
          </a:bodyPr>
          <a:lstStyle/>
          <a:p>
            <a:r>
              <a:rPr lang="es-ES_tradnl" sz="2000" b="1" dirty="0">
                <a:solidFill>
                  <a:srgbClr val="002060"/>
                </a:solidFill>
                <a:latin typeface="Roboto" panose="02000000000000000000" pitchFamily="2" charset="0"/>
                <a:ea typeface="Roboto" panose="02000000000000000000" pitchFamily="2" charset="0"/>
              </a:rPr>
              <a:t>Evidencia de aprendizaje: Informe Académico</a:t>
            </a: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4588CAA9-2B5B-5B73-DF33-8AEE8CFD491F}"/>
              </a:ext>
            </a:extLst>
          </p:cNvPr>
          <p:cNvSpPr txBox="1"/>
          <p:nvPr/>
        </p:nvSpPr>
        <p:spPr>
          <a:xfrm>
            <a:off x="2743200" y="1866167"/>
            <a:ext cx="7179477" cy="307777"/>
          </a:xfrm>
          <a:prstGeom prst="rect">
            <a:avLst/>
          </a:prstGeom>
          <a:noFill/>
        </p:spPr>
        <p:txBody>
          <a:bodyPr wrap="square" rtlCol="0">
            <a:spAutoFit/>
          </a:bodyPr>
          <a:lstStyle/>
          <a:p>
            <a:pPr algn="just"/>
            <a:r>
              <a:rPr lang="es-ES" sz="1400" b="1" i="0" dirty="0">
                <a:solidFill>
                  <a:srgbClr val="000000"/>
                </a:solidFill>
                <a:effectLst/>
                <a:latin typeface="Roboto" panose="02000000000000000000" pitchFamily="2" charset="0"/>
                <a:ea typeface="Roboto" panose="02000000000000000000" pitchFamily="2" charset="0"/>
              </a:rPr>
              <a:t>Informe académico sobre sobre nuevas T.I. en Internet.</a:t>
            </a:r>
            <a:endParaRPr lang="es-ES_tradnl" sz="1400" b="1" dirty="0">
              <a:solidFill>
                <a:srgbClr val="4156A6"/>
              </a:solidFill>
              <a:latin typeface="Roboto" panose="02000000000000000000" pitchFamily="2" charset="0"/>
              <a:ea typeface="Roboto" panose="02000000000000000000" pitchFamily="2" charset="0"/>
            </a:endParaRPr>
          </a:p>
        </p:txBody>
      </p: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5">
            <a:extLst>
              <a:ext uri="{FF2B5EF4-FFF2-40B4-BE49-F238E27FC236}">
                <a16:creationId xmlns:a16="http://schemas.microsoft.com/office/drawing/2014/main" id="{39140C20-B684-244D-9574-AB016A09788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pic>
        <p:nvPicPr>
          <p:cNvPr id="1026" name="Picture 2" descr="Imágenes de Informe Dibujo - Descarga gratuita en Freepik">
            <a:extLst>
              <a:ext uri="{FF2B5EF4-FFF2-40B4-BE49-F238E27FC236}">
                <a16:creationId xmlns:a16="http://schemas.microsoft.com/office/drawing/2014/main" id="{2FA5CE8F-52E8-9861-EBE5-FE50B7CF9A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28065" y="2780254"/>
            <a:ext cx="2981325"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008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1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uadroTexto 1">
            <a:extLst>
              <a:ext uri="{FF2B5EF4-FFF2-40B4-BE49-F238E27FC236}">
                <a16:creationId xmlns:a16="http://schemas.microsoft.com/office/drawing/2014/main" id="{45DA1B89-6C7D-58DD-CC62-FD1DC6F97006}"/>
              </a:ext>
            </a:extLst>
          </p:cNvPr>
          <p:cNvSpPr txBox="1"/>
          <p:nvPr/>
        </p:nvSpPr>
        <p:spPr>
          <a:xfrm>
            <a:off x="2404711" y="0"/>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dirty="0" err="1">
                <a:solidFill>
                  <a:schemeClr val="bg1">
                    <a:lumMod val="95000"/>
                    <a:lumOff val="5000"/>
                  </a:schemeClr>
                </a:solidFill>
                <a:latin typeface="+mj-lt"/>
                <a:ea typeface="+mj-ea"/>
                <a:cs typeface="+mj-cs"/>
              </a:rPr>
              <a:t>Revisa</a:t>
            </a:r>
            <a:r>
              <a:rPr lang="en-US" sz="5400" b="1" dirty="0">
                <a:solidFill>
                  <a:schemeClr val="bg1">
                    <a:lumMod val="95000"/>
                    <a:lumOff val="5000"/>
                  </a:schemeClr>
                </a:solidFill>
                <a:latin typeface="+mj-lt"/>
                <a:ea typeface="+mj-ea"/>
                <a:cs typeface="+mj-cs"/>
              </a:rPr>
              <a:t> </a:t>
            </a:r>
            <a:r>
              <a:rPr lang="en-US" sz="5400" b="1" dirty="0" err="1">
                <a:solidFill>
                  <a:schemeClr val="bg1">
                    <a:lumMod val="95000"/>
                    <a:lumOff val="5000"/>
                  </a:schemeClr>
                </a:solidFill>
                <a:latin typeface="+mj-lt"/>
                <a:ea typeface="+mj-ea"/>
                <a:cs typeface="+mj-cs"/>
              </a:rPr>
              <a:t>el</a:t>
            </a:r>
            <a:r>
              <a:rPr lang="en-US" sz="5400" b="1" dirty="0">
                <a:solidFill>
                  <a:schemeClr val="bg1">
                    <a:lumMod val="95000"/>
                    <a:lumOff val="5000"/>
                  </a:schemeClr>
                </a:solidFill>
                <a:latin typeface="+mj-lt"/>
                <a:ea typeface="+mj-ea"/>
                <a:cs typeface="+mj-cs"/>
              </a:rPr>
              <a:t> </a:t>
            </a:r>
            <a:r>
              <a:rPr lang="en-US" sz="5400" b="1" dirty="0" err="1">
                <a:solidFill>
                  <a:schemeClr val="bg1">
                    <a:lumMod val="95000"/>
                    <a:lumOff val="5000"/>
                  </a:schemeClr>
                </a:solidFill>
                <a:latin typeface="+mj-lt"/>
                <a:ea typeface="+mj-ea"/>
                <a:cs typeface="+mj-cs"/>
              </a:rPr>
              <a:t>siguiente</a:t>
            </a:r>
            <a:r>
              <a:rPr lang="en-US" sz="5400" b="1" dirty="0">
                <a:solidFill>
                  <a:schemeClr val="bg1">
                    <a:lumMod val="95000"/>
                    <a:lumOff val="5000"/>
                  </a:schemeClr>
                </a:solidFill>
                <a:latin typeface="+mj-lt"/>
                <a:ea typeface="+mj-ea"/>
                <a:cs typeface="+mj-cs"/>
              </a:rPr>
              <a:t> video:</a:t>
            </a:r>
          </a:p>
        </p:txBody>
      </p:sp>
      <p:sp>
        <p:nvSpPr>
          <p:cNvPr id="4" name="Google Shape;115;p16">
            <a:extLst>
              <a:ext uri="{FF2B5EF4-FFF2-40B4-BE49-F238E27FC236}">
                <a16:creationId xmlns:a16="http://schemas.microsoft.com/office/drawing/2014/main" id="{0F726842-18E3-622D-AFA0-2D0CFEB22016}"/>
              </a:ext>
            </a:extLst>
          </p:cNvPr>
          <p:cNvSpPr txBox="1">
            <a:spLocks/>
          </p:cNvSpPr>
          <p:nvPr/>
        </p:nvSpPr>
        <p:spPr>
          <a:xfrm>
            <a:off x="2268245" y="2514599"/>
            <a:ext cx="8284464" cy="1828801"/>
          </a:xfrm>
          <a:prstGeom prst="rect">
            <a:avLst/>
          </a:prstGeom>
          <a:noFill/>
          <a:ln>
            <a:noFill/>
          </a:ln>
        </p:spPr>
        <p:txBody>
          <a:bodyPr spcFirstLastPara="1" wrap="square" lIns="121900" tIns="60925" rIns="121900" bIns="60925"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Clr>
                <a:schemeClr val="dk1"/>
              </a:buClr>
              <a:buSzPts val="2000"/>
              <a:buNone/>
            </a:pPr>
            <a:r>
              <a:rPr lang="es-ES" dirty="0">
                <a:solidFill>
                  <a:schemeClr val="bg1"/>
                </a:solidFill>
                <a:latin typeface="Calibri"/>
                <a:ea typeface="Calibri"/>
                <a:cs typeface="Calibri"/>
                <a:sym typeface="Calibri"/>
              </a:rPr>
              <a:t>¿Qué es Internet de las cosas?:</a:t>
            </a:r>
          </a:p>
          <a:p>
            <a:pPr marL="0" lvl="0" indent="0" algn="l" rtl="0">
              <a:lnSpc>
                <a:spcPct val="110000"/>
              </a:lnSpc>
              <a:spcBef>
                <a:spcPts val="0"/>
              </a:spcBef>
              <a:spcAft>
                <a:spcPts val="0"/>
              </a:spcAft>
              <a:buClr>
                <a:schemeClr val="dk1"/>
              </a:buClr>
              <a:buSzPts val="2000"/>
              <a:buNone/>
            </a:pPr>
            <a:r>
              <a:rPr lang="es-ES" u="sng" dirty="0">
                <a:solidFill>
                  <a:schemeClr val="hlink"/>
                </a:solidFill>
                <a:latin typeface="Calibri"/>
                <a:ea typeface="Calibri"/>
                <a:cs typeface="Calibri"/>
                <a:sym typeface="Calibri"/>
              </a:rPr>
              <a:t>https://www.youtube.com/watch?v=IxgtaqnpSJQ</a:t>
            </a:r>
          </a:p>
          <a:p>
            <a:pPr marL="0" indent="0">
              <a:lnSpc>
                <a:spcPct val="110000"/>
              </a:lnSpc>
              <a:spcBef>
                <a:spcPts val="0"/>
              </a:spcBef>
              <a:buClr>
                <a:schemeClr val="dk1"/>
              </a:buClr>
              <a:buSzPts val="2000"/>
              <a:buNone/>
            </a:pPr>
            <a:endParaRPr lang="pl-PL" dirty="0">
              <a:solidFill>
                <a:schemeClr val="bg1"/>
              </a:solidFill>
              <a:latin typeface="Calibri"/>
              <a:ea typeface="Calibri"/>
              <a:cs typeface="Calibri"/>
              <a:sym typeface="Calibri"/>
            </a:endParaRPr>
          </a:p>
        </p:txBody>
      </p:sp>
      <p:pic>
        <p:nvPicPr>
          <p:cNvPr id="3" name="Google Shape;117;p16" descr="Free E-Commerce Slides for PowerPoint - SlideModel">
            <a:extLst>
              <a:ext uri="{FF2B5EF4-FFF2-40B4-BE49-F238E27FC236}">
                <a16:creationId xmlns:a16="http://schemas.microsoft.com/office/drawing/2014/main" id="{D817C836-3641-8AD2-2E6F-E9F4FB848F4A}"/>
              </a:ext>
            </a:extLst>
          </p:cNvPr>
          <p:cNvPicPr preferRelativeResize="0"/>
          <p:nvPr/>
        </p:nvPicPr>
        <p:blipFill rotWithShape="1">
          <a:blip r:embed="rId2">
            <a:alphaModFix/>
          </a:blip>
          <a:srcRect l="13416" t="15576" r="16803"/>
          <a:stretch/>
        </p:blipFill>
        <p:spPr>
          <a:xfrm>
            <a:off x="4382603" y="3974124"/>
            <a:ext cx="3426793" cy="2213938"/>
          </a:xfrm>
          <a:prstGeom prst="rect">
            <a:avLst/>
          </a:prstGeom>
          <a:noFill/>
          <a:ln>
            <a:noFill/>
          </a:ln>
        </p:spPr>
      </p:pic>
    </p:spTree>
    <p:extLst>
      <p:ext uri="{BB962C8B-B14F-4D97-AF65-F5344CB8AC3E}">
        <p14:creationId xmlns:p14="http://schemas.microsoft.com/office/powerpoint/2010/main" val="161943657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DEBD99B-CA10-6501-17AA-200A12475B0F}"/>
              </a:ext>
            </a:extLst>
          </p:cNvPr>
          <p:cNvSpPr txBox="1"/>
          <p:nvPr/>
        </p:nvSpPr>
        <p:spPr>
          <a:xfrm>
            <a:off x="959775" y="983665"/>
            <a:ext cx="5455202" cy="1015663"/>
          </a:xfrm>
          <a:prstGeom prst="rect">
            <a:avLst/>
          </a:prstGeom>
          <a:noFill/>
        </p:spPr>
        <p:txBody>
          <a:bodyPr wrap="square" rtlCol="0">
            <a:spAutoFit/>
          </a:bodyPr>
          <a:lstStyle/>
          <a:p>
            <a:r>
              <a:rPr lang="es-ES_tradnl" sz="2000" dirty="0">
                <a:solidFill>
                  <a:schemeClr val="bg1"/>
                </a:solidFill>
                <a:latin typeface="Roboto" panose="02000000000000000000" pitchFamily="2" charset="0"/>
                <a:ea typeface="Roboto" panose="02000000000000000000" pitchFamily="2" charset="0"/>
              </a:rPr>
              <a:t>Después de haber visualizado el video en la  </a:t>
            </a:r>
            <a:r>
              <a:rPr lang="es-ES_tradnl" sz="2000" dirty="0" err="1">
                <a:solidFill>
                  <a:schemeClr val="bg1"/>
                </a:solidFill>
                <a:latin typeface="Roboto" panose="02000000000000000000" pitchFamily="2" charset="0"/>
                <a:ea typeface="Roboto" panose="02000000000000000000" pitchFamily="2" charset="0"/>
              </a:rPr>
              <a:t>slide</a:t>
            </a:r>
            <a:r>
              <a:rPr lang="es-ES_tradnl" sz="2000" dirty="0">
                <a:solidFill>
                  <a:schemeClr val="bg1"/>
                </a:solidFill>
                <a:latin typeface="Roboto" panose="02000000000000000000" pitchFamily="2" charset="0"/>
                <a:ea typeface="Roboto" panose="02000000000000000000" pitchFamily="2" charset="0"/>
              </a:rPr>
              <a:t> anterior, </a:t>
            </a:r>
            <a:r>
              <a:rPr lang="es-ES_tradnl" sz="2000" b="1" dirty="0">
                <a:solidFill>
                  <a:schemeClr val="bg1"/>
                </a:solidFill>
                <a:latin typeface="Roboto" panose="02000000000000000000" pitchFamily="2" charset="0"/>
                <a:ea typeface="Roboto" panose="02000000000000000000" pitchFamily="2" charset="0"/>
              </a:rPr>
              <a:t>reflexionamos y respondemos las siguientes interrogantes:</a:t>
            </a:r>
          </a:p>
        </p:txBody>
      </p:sp>
      <p:sp>
        <p:nvSpPr>
          <p:cNvPr id="3" name="Rectángulo 2">
            <a:extLst>
              <a:ext uri="{FF2B5EF4-FFF2-40B4-BE49-F238E27FC236}">
                <a16:creationId xmlns:a16="http://schemas.microsoft.com/office/drawing/2014/main" id="{0064DD55-C896-6B6D-3790-1270E619F80F}"/>
              </a:ext>
            </a:extLst>
          </p:cNvPr>
          <p:cNvSpPr/>
          <p:nvPr/>
        </p:nvSpPr>
        <p:spPr>
          <a:xfrm>
            <a:off x="1406340" y="2854847"/>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BEAA196C-01C9-8837-184B-9C4C844F7203}"/>
              </a:ext>
            </a:extLst>
          </p:cNvPr>
          <p:cNvSpPr txBox="1"/>
          <p:nvPr/>
        </p:nvSpPr>
        <p:spPr>
          <a:xfrm>
            <a:off x="1427606" y="2907604"/>
            <a:ext cx="603213" cy="479684"/>
          </a:xfrm>
          <a:prstGeom prst="rect">
            <a:avLst/>
          </a:prstGeom>
          <a:noFill/>
        </p:spPr>
        <p:txBody>
          <a:bodyPr wrap="square" rtlCol="0">
            <a:spAutoFit/>
          </a:bodyPr>
          <a:lstStyle/>
          <a:p>
            <a:pPr algn="ctr"/>
            <a:r>
              <a:rPr lang="es-ES_tradnl" sz="2400" b="1" dirty="0">
                <a:solidFill>
                  <a:srgbClr val="002060"/>
                </a:solidFill>
                <a:latin typeface="Roboto" panose="02000000000000000000" pitchFamily="2" charset="0"/>
                <a:ea typeface="Roboto" panose="02000000000000000000" pitchFamily="2" charset="0"/>
              </a:rPr>
              <a:t>01</a:t>
            </a:r>
          </a:p>
        </p:txBody>
      </p:sp>
      <p:sp>
        <p:nvSpPr>
          <p:cNvPr id="5" name="CuadroTexto 4">
            <a:extLst>
              <a:ext uri="{FF2B5EF4-FFF2-40B4-BE49-F238E27FC236}">
                <a16:creationId xmlns:a16="http://schemas.microsoft.com/office/drawing/2014/main" id="{E3DD2F94-3CBD-0930-090B-95F1DF353AF2}"/>
              </a:ext>
            </a:extLst>
          </p:cNvPr>
          <p:cNvSpPr txBox="1"/>
          <p:nvPr/>
        </p:nvSpPr>
        <p:spPr>
          <a:xfrm>
            <a:off x="2132142" y="2841451"/>
            <a:ext cx="4282835" cy="789960"/>
          </a:xfrm>
          <a:prstGeom prst="rect">
            <a:avLst/>
          </a:prstGeom>
          <a:noFill/>
        </p:spPr>
        <p:txBody>
          <a:bodyPr wrap="square" rtlCol="0">
            <a:spAutoFit/>
          </a:bodyPr>
          <a:lstStyle/>
          <a:p>
            <a:pPr>
              <a:lnSpc>
                <a:spcPct val="150000"/>
              </a:lnSpc>
            </a:pPr>
            <a:r>
              <a:rPr lang="es-ES" sz="1600" dirty="0">
                <a:solidFill>
                  <a:schemeClr val="bg1"/>
                </a:solidFill>
                <a:latin typeface="Roboto" panose="02000000000000000000" pitchFamily="2" charset="0"/>
                <a:ea typeface="Roboto" panose="02000000000000000000" pitchFamily="2" charset="0"/>
              </a:rPr>
              <a:t>¿Qué ventajas se encuentran en las nuevas tecnologías?</a:t>
            </a:r>
          </a:p>
        </p:txBody>
      </p:sp>
      <p:sp>
        <p:nvSpPr>
          <p:cNvPr id="6" name="Rectángulo 5">
            <a:extLst>
              <a:ext uri="{FF2B5EF4-FFF2-40B4-BE49-F238E27FC236}">
                <a16:creationId xmlns:a16="http://schemas.microsoft.com/office/drawing/2014/main" id="{A8461466-9DA5-4FB2-909A-9C25612F7BC6}"/>
              </a:ext>
            </a:extLst>
          </p:cNvPr>
          <p:cNvSpPr/>
          <p:nvPr/>
        </p:nvSpPr>
        <p:spPr>
          <a:xfrm>
            <a:off x="1406340" y="3970851"/>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B5A2B4B7-6C83-1933-76A1-7BBE3229EEC4}"/>
              </a:ext>
            </a:extLst>
          </p:cNvPr>
          <p:cNvSpPr txBox="1"/>
          <p:nvPr/>
        </p:nvSpPr>
        <p:spPr>
          <a:xfrm>
            <a:off x="1427606" y="4023608"/>
            <a:ext cx="603213" cy="479684"/>
          </a:xfrm>
          <a:prstGeom prst="rect">
            <a:avLst/>
          </a:prstGeom>
          <a:noFill/>
        </p:spPr>
        <p:txBody>
          <a:bodyPr wrap="square" rtlCol="0">
            <a:spAutoFit/>
          </a:bodyPr>
          <a:lstStyle/>
          <a:p>
            <a:pPr algn="ctr"/>
            <a:r>
              <a:rPr lang="es-ES_tradnl" sz="2400" b="1" dirty="0">
                <a:solidFill>
                  <a:srgbClr val="002060"/>
                </a:solidFill>
                <a:latin typeface="Roboto" panose="02000000000000000000" pitchFamily="2" charset="0"/>
                <a:ea typeface="Roboto" panose="02000000000000000000" pitchFamily="2" charset="0"/>
              </a:rPr>
              <a:t>02</a:t>
            </a:r>
          </a:p>
        </p:txBody>
      </p:sp>
      <p:sp>
        <p:nvSpPr>
          <p:cNvPr id="8" name="CuadroTexto 7">
            <a:extLst>
              <a:ext uri="{FF2B5EF4-FFF2-40B4-BE49-F238E27FC236}">
                <a16:creationId xmlns:a16="http://schemas.microsoft.com/office/drawing/2014/main" id="{57D0AD6D-A61C-0E04-AD73-EFD00C1E220B}"/>
              </a:ext>
            </a:extLst>
          </p:cNvPr>
          <p:cNvSpPr txBox="1"/>
          <p:nvPr/>
        </p:nvSpPr>
        <p:spPr>
          <a:xfrm>
            <a:off x="2132142" y="3868470"/>
            <a:ext cx="5455202" cy="789960"/>
          </a:xfrm>
          <a:prstGeom prst="rect">
            <a:avLst/>
          </a:prstGeom>
          <a:noFill/>
        </p:spPr>
        <p:txBody>
          <a:bodyPr wrap="square" rtlCol="0">
            <a:spAutoFit/>
          </a:bodyPr>
          <a:lstStyle/>
          <a:p>
            <a:pPr>
              <a:lnSpc>
                <a:spcPct val="150000"/>
              </a:lnSpc>
            </a:pPr>
            <a:r>
              <a:rPr lang="es-ES" sz="1600" dirty="0">
                <a:solidFill>
                  <a:schemeClr val="bg1"/>
                </a:solidFill>
                <a:latin typeface="Roboto" panose="02000000000000000000" pitchFamily="2" charset="0"/>
                <a:ea typeface="Roboto" panose="02000000000000000000" pitchFamily="2" charset="0"/>
              </a:rPr>
              <a:t>¿Qué oportunidades tiene el uso de tecnologías en Internet?</a:t>
            </a:r>
          </a:p>
        </p:txBody>
      </p:sp>
      <p:cxnSp>
        <p:nvCxnSpPr>
          <p:cNvPr id="12" name="Conector recto de flecha 11">
            <a:extLst>
              <a:ext uri="{FF2B5EF4-FFF2-40B4-BE49-F238E27FC236}">
                <a16:creationId xmlns:a16="http://schemas.microsoft.com/office/drawing/2014/main" id="{D67D664B-E9A2-04BE-8CC2-BDD310126989}"/>
              </a:ext>
            </a:extLst>
          </p:cNvPr>
          <p:cNvCxnSpPr>
            <a:cxnSpLocks/>
          </p:cNvCxnSpPr>
          <p:nvPr/>
        </p:nvCxnSpPr>
        <p:spPr>
          <a:xfrm>
            <a:off x="874713" y="884835"/>
            <a:ext cx="0" cy="1220412"/>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90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idx="4294967295"/>
          </p:nvPr>
        </p:nvSpPr>
        <p:spPr>
          <a:xfrm>
            <a:off x="1562470" y="495917"/>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Tecnologías de información en Internet</a:t>
            </a:r>
            <a:endParaRPr sz="4000" dirty="0">
              <a:solidFill>
                <a:schemeClr val="tx1"/>
              </a:solidFill>
              <a:latin typeface="Calibri"/>
              <a:ea typeface="Calibri"/>
              <a:cs typeface="Calibri"/>
              <a:sym typeface="Calibri"/>
            </a:endParaRPr>
          </a:p>
        </p:txBody>
      </p:sp>
      <p:sp>
        <p:nvSpPr>
          <p:cNvPr id="124" name="Google Shape;124;p17"/>
          <p:cNvSpPr txBox="1">
            <a:spLocks noGrp="1"/>
          </p:cNvSpPr>
          <p:nvPr>
            <p:ph type="body" idx="4294967295"/>
          </p:nvPr>
        </p:nvSpPr>
        <p:spPr>
          <a:xfrm>
            <a:off x="1562470" y="1867871"/>
            <a:ext cx="10111666" cy="3787775"/>
          </a:xfrm>
          <a:prstGeom prst="rect">
            <a:avLst/>
          </a:prstGeom>
          <a:noFill/>
          <a:ln>
            <a:noFill/>
          </a:ln>
        </p:spPr>
        <p:txBody>
          <a:bodyPr spcFirstLastPara="1" wrap="square" lIns="121900" tIns="60925" rIns="121900" bIns="60925" anchor="t" anchorCtr="0">
            <a:normAutofit lnSpcReduction="10000"/>
          </a:bodyPr>
          <a:lstStyle/>
          <a:p>
            <a:pPr marL="0" lvl="0" indent="0" algn="l" rtl="0">
              <a:lnSpc>
                <a:spcPct val="110000"/>
              </a:lnSpc>
              <a:spcBef>
                <a:spcPts val="0"/>
              </a:spcBef>
              <a:spcAft>
                <a:spcPts val="0"/>
              </a:spcAft>
              <a:buClr>
                <a:schemeClr val="dk1"/>
              </a:buClr>
              <a:buSzPts val="2000"/>
              <a:buNone/>
            </a:pPr>
            <a:r>
              <a:rPr lang="es-ES" b="1" dirty="0"/>
              <a:t>Nuevas formas de negocio en Internet y redes sociales.</a:t>
            </a:r>
            <a:r>
              <a:rPr lang="es-ES" dirty="0"/>
              <a:t> </a:t>
            </a:r>
            <a:endParaRPr dirty="0"/>
          </a:p>
          <a:p>
            <a:pPr marL="457200" lvl="0" indent="-457200" algn="l" rtl="0">
              <a:lnSpc>
                <a:spcPct val="110000"/>
              </a:lnSpc>
              <a:spcBef>
                <a:spcPts val="0"/>
              </a:spcBef>
              <a:spcAft>
                <a:spcPts val="0"/>
              </a:spcAft>
              <a:buClr>
                <a:schemeClr val="dk1"/>
              </a:buClr>
              <a:buSzPts val="2000"/>
              <a:buChar char="•"/>
            </a:pPr>
            <a:r>
              <a:rPr lang="es-ES" dirty="0"/>
              <a:t>Diferentes variedades de negocios que se realizan a través de Internet o apoyados por esta tecnología, los cuales se denominan e-Business.</a:t>
            </a:r>
            <a:endParaRPr dirty="0"/>
          </a:p>
          <a:p>
            <a:pPr marL="457200" lvl="0" indent="-457200" algn="l" rtl="0">
              <a:lnSpc>
                <a:spcPct val="110000"/>
              </a:lnSpc>
              <a:spcBef>
                <a:spcPts val="0"/>
              </a:spcBef>
              <a:spcAft>
                <a:spcPts val="0"/>
              </a:spcAft>
              <a:buClr>
                <a:schemeClr val="dk1"/>
              </a:buClr>
              <a:buSzPts val="2000"/>
              <a:buChar char="•"/>
            </a:pPr>
            <a:r>
              <a:rPr lang="es-ES" dirty="0"/>
              <a:t>Estos negocios pueden ir desde vender o hacer subastas por Internet hasta manejar los procesos internos de las empresas – distribución, producción, abastecimiento, finanzas – usando tal tecnología.</a:t>
            </a:r>
            <a:endParaRPr dirty="0"/>
          </a:p>
        </p:txBody>
      </p:sp>
      <p:sp>
        <p:nvSpPr>
          <p:cNvPr id="2" name="CuadroTexto 1">
            <a:extLst>
              <a:ext uri="{FF2B5EF4-FFF2-40B4-BE49-F238E27FC236}">
                <a16:creationId xmlns:a16="http://schemas.microsoft.com/office/drawing/2014/main" id="{4A0EA15E-5B6D-C187-C24F-82B633E9D2D8}"/>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31" name="Google Shape;131;p18"/>
          <p:cNvPicPr preferRelativeResize="0"/>
          <p:nvPr/>
        </p:nvPicPr>
        <p:blipFill rotWithShape="1">
          <a:blip r:embed="rId3">
            <a:alphaModFix/>
          </a:blip>
          <a:srcRect/>
          <a:stretch/>
        </p:blipFill>
        <p:spPr>
          <a:xfrm>
            <a:off x="1396414" y="556223"/>
            <a:ext cx="10209039" cy="5152057"/>
          </a:xfrm>
          <a:prstGeom prst="rect">
            <a:avLst/>
          </a:prstGeom>
          <a:noFill/>
          <a:ln>
            <a:noFill/>
          </a:ln>
        </p:spPr>
      </p:pic>
      <p:sp>
        <p:nvSpPr>
          <p:cNvPr id="2" name="CuadroTexto 1">
            <a:extLst>
              <a:ext uri="{FF2B5EF4-FFF2-40B4-BE49-F238E27FC236}">
                <a16:creationId xmlns:a16="http://schemas.microsoft.com/office/drawing/2014/main" id="{D87237C4-3D74-3E2F-382D-993A894410F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idx="4294967295"/>
          </p:nvPr>
        </p:nvSpPr>
        <p:spPr>
          <a:xfrm>
            <a:off x="1454937" y="478578"/>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latin typeface="Calibri"/>
                <a:ea typeface="Calibri"/>
                <a:cs typeface="Calibri"/>
                <a:sym typeface="Calibri"/>
              </a:rPr>
              <a:t>Tecnologías de información en Internet</a:t>
            </a:r>
            <a:endParaRPr sz="4000">
              <a:latin typeface="Calibri"/>
              <a:ea typeface="Calibri"/>
              <a:cs typeface="Calibri"/>
              <a:sym typeface="Calibri"/>
            </a:endParaRPr>
          </a:p>
        </p:txBody>
      </p:sp>
      <p:pic>
        <p:nvPicPr>
          <p:cNvPr id="138" name="Google Shape;138;p19"/>
          <p:cNvPicPr preferRelativeResize="0"/>
          <p:nvPr/>
        </p:nvPicPr>
        <p:blipFill rotWithShape="1">
          <a:blip r:embed="rId3">
            <a:alphaModFix/>
          </a:blip>
          <a:srcRect/>
          <a:stretch/>
        </p:blipFill>
        <p:spPr>
          <a:xfrm>
            <a:off x="1574335" y="1775015"/>
            <a:ext cx="9934956" cy="783336"/>
          </a:xfrm>
          <a:prstGeom prst="rect">
            <a:avLst/>
          </a:prstGeom>
          <a:noFill/>
          <a:ln>
            <a:noFill/>
          </a:ln>
        </p:spPr>
      </p:pic>
      <p:pic>
        <p:nvPicPr>
          <p:cNvPr id="139" name="Google Shape;139;p19"/>
          <p:cNvPicPr preferRelativeResize="0"/>
          <p:nvPr/>
        </p:nvPicPr>
        <p:blipFill rotWithShape="1">
          <a:blip r:embed="rId4">
            <a:alphaModFix/>
          </a:blip>
          <a:srcRect/>
          <a:stretch/>
        </p:blipFill>
        <p:spPr>
          <a:xfrm>
            <a:off x="1633473" y="2751221"/>
            <a:ext cx="9790176" cy="3095244"/>
          </a:xfrm>
          <a:prstGeom prst="rect">
            <a:avLst/>
          </a:prstGeom>
          <a:noFill/>
          <a:ln>
            <a:noFill/>
          </a:ln>
        </p:spPr>
      </p:pic>
      <p:sp>
        <p:nvSpPr>
          <p:cNvPr id="2" name="CuadroTexto 1">
            <a:extLst>
              <a:ext uri="{FF2B5EF4-FFF2-40B4-BE49-F238E27FC236}">
                <a16:creationId xmlns:a16="http://schemas.microsoft.com/office/drawing/2014/main" id="{1CCE0F17-E6CB-E42A-7EA3-E4F41E66875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a:spLocks noGrp="1"/>
          </p:cNvSpPr>
          <p:nvPr>
            <p:ph type="title" idx="4294967295"/>
          </p:nvPr>
        </p:nvSpPr>
        <p:spPr>
          <a:xfrm>
            <a:off x="1274424" y="616228"/>
            <a:ext cx="11314112"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Tecnologías de información en Internet</a:t>
            </a:r>
            <a:endParaRPr sz="4000">
              <a:solidFill>
                <a:schemeClr val="tx1"/>
              </a:solidFill>
              <a:latin typeface="Calibri"/>
              <a:ea typeface="Calibri"/>
              <a:cs typeface="Calibri"/>
              <a:sym typeface="Calibri"/>
            </a:endParaRPr>
          </a:p>
        </p:txBody>
      </p:sp>
      <p:sp>
        <p:nvSpPr>
          <p:cNvPr id="145" name="Google Shape;145;p20"/>
          <p:cNvSpPr txBox="1">
            <a:spLocks noGrp="1"/>
          </p:cNvSpPr>
          <p:nvPr>
            <p:ph type="sldNum" idx="4294967295"/>
          </p:nvPr>
        </p:nvSpPr>
        <p:spPr>
          <a:xfrm>
            <a:off x="11064536" y="601012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9</a:t>
            </a:fld>
            <a:endParaRPr/>
          </a:p>
        </p:txBody>
      </p:sp>
      <p:sp>
        <p:nvSpPr>
          <p:cNvPr id="146" name="Google Shape;146;p20"/>
          <p:cNvSpPr txBox="1">
            <a:spLocks noGrp="1"/>
          </p:cNvSpPr>
          <p:nvPr>
            <p:ph type="body" idx="4294967295"/>
          </p:nvPr>
        </p:nvSpPr>
        <p:spPr>
          <a:xfrm>
            <a:off x="1615736" y="1631796"/>
            <a:ext cx="9889724" cy="4148138"/>
          </a:xfrm>
          <a:prstGeom prst="rect">
            <a:avLst/>
          </a:prstGeom>
          <a:noFill/>
          <a:ln>
            <a:noFill/>
          </a:ln>
        </p:spPr>
        <p:txBody>
          <a:bodyPr spcFirstLastPara="1" wrap="square" lIns="121900" tIns="60925" rIns="121900" bIns="60925" anchor="t" anchorCtr="0">
            <a:normAutofit fontScale="92500" lnSpcReduction="20000"/>
          </a:bodyPr>
          <a:lstStyle/>
          <a:p>
            <a:pPr marL="0" lvl="0" indent="0" algn="just" rtl="0">
              <a:lnSpc>
                <a:spcPct val="110000"/>
              </a:lnSpc>
              <a:spcBef>
                <a:spcPts val="0"/>
              </a:spcBef>
              <a:spcAft>
                <a:spcPts val="0"/>
              </a:spcAft>
              <a:buClr>
                <a:schemeClr val="dk1"/>
              </a:buClr>
              <a:buSzPts val="2000"/>
              <a:buNone/>
            </a:pPr>
            <a:r>
              <a:rPr lang="es-ES" b="1" dirty="0"/>
              <a:t>Plataformas de mercados digitales</a:t>
            </a:r>
            <a:endParaRPr dirty="0"/>
          </a:p>
          <a:p>
            <a:pPr marL="457200" lvl="0" indent="-457200" algn="just" rtl="0">
              <a:lnSpc>
                <a:spcPct val="110000"/>
              </a:lnSpc>
              <a:spcBef>
                <a:spcPts val="0"/>
              </a:spcBef>
              <a:spcAft>
                <a:spcPts val="0"/>
              </a:spcAft>
              <a:buClr>
                <a:schemeClr val="dk1"/>
              </a:buClr>
              <a:buSzPts val="2000"/>
              <a:buChar char="•"/>
            </a:pPr>
            <a:r>
              <a:rPr lang="es-ES" dirty="0"/>
              <a:t>Las plataformas de mercados digitales conectan compradores con vendedores de bienes y servicios y facilitan transacciones entre ellos. </a:t>
            </a:r>
            <a:endParaRPr dirty="0"/>
          </a:p>
          <a:p>
            <a:pPr marL="457200" lvl="0" indent="-457200" algn="just" rtl="0">
              <a:lnSpc>
                <a:spcPct val="110000"/>
              </a:lnSpc>
              <a:spcBef>
                <a:spcPts val="0"/>
              </a:spcBef>
              <a:spcAft>
                <a:spcPts val="0"/>
              </a:spcAft>
              <a:buClr>
                <a:schemeClr val="dk1"/>
              </a:buClr>
              <a:buSzPts val="2000"/>
              <a:buChar char="•"/>
            </a:pPr>
            <a:r>
              <a:rPr lang="es-ES" dirty="0"/>
              <a:t>Según la Comisión Europea (2016), incluyen las plataformas de comercio electrónico de bienes físicos, como Amazon, eBay, Alibaba, </a:t>
            </a:r>
            <a:r>
              <a:rPr lang="es-ES" dirty="0" err="1"/>
              <a:t>Rakuten</a:t>
            </a:r>
            <a:r>
              <a:rPr lang="es-ES" dirty="0"/>
              <a:t>, Etsy y Mercado Libre; las plataformas de comercio de servicios, como Airbnb, Uber, </a:t>
            </a:r>
            <a:r>
              <a:rPr lang="es-ES" dirty="0" err="1"/>
              <a:t>Upwork</a:t>
            </a:r>
            <a:r>
              <a:rPr lang="es-ES" dirty="0"/>
              <a:t>, Ticketmaster y Despegar; las plataformas de pagos en línea, como </a:t>
            </a:r>
            <a:r>
              <a:rPr lang="es-ES" dirty="0" err="1"/>
              <a:t>Paypal</a:t>
            </a:r>
            <a:r>
              <a:rPr lang="es-ES" dirty="0"/>
              <a:t>, </a:t>
            </a:r>
            <a:r>
              <a:rPr lang="es-ES" dirty="0" err="1"/>
              <a:t>Sagepay</a:t>
            </a:r>
            <a:r>
              <a:rPr lang="es-ES" dirty="0"/>
              <a:t> y </a:t>
            </a:r>
            <a:r>
              <a:rPr lang="es-ES" dirty="0" err="1"/>
              <a:t>PayU</a:t>
            </a:r>
            <a:r>
              <a:rPr lang="es-ES" dirty="0"/>
              <a:t>, y las plataformas de comercio de bienes digitales (aplicaciones y contenidos digitales), como Google Play, Apple App Store y </a:t>
            </a:r>
            <a:r>
              <a:rPr lang="es-ES" dirty="0" err="1"/>
              <a:t>Origin</a:t>
            </a:r>
            <a:r>
              <a:rPr lang="es-ES" dirty="0"/>
              <a:t>.</a:t>
            </a:r>
            <a:endParaRPr dirty="0"/>
          </a:p>
        </p:txBody>
      </p:sp>
      <p:sp>
        <p:nvSpPr>
          <p:cNvPr id="2" name="CuadroTexto 1">
            <a:extLst>
              <a:ext uri="{FF2B5EF4-FFF2-40B4-BE49-F238E27FC236}">
                <a16:creationId xmlns:a16="http://schemas.microsoft.com/office/drawing/2014/main" id="{4B21445B-3642-B03A-CD26-4492E28FFE5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11</a:t>
            </a: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TotalTime>
  <Words>1477</Words>
  <Application>Microsoft Office PowerPoint</Application>
  <PresentationFormat>Panorámica</PresentationFormat>
  <Paragraphs>120</Paragraphs>
  <Slides>34</Slides>
  <Notes>26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34</vt:i4>
      </vt:variant>
    </vt:vector>
  </HeadingPairs>
  <TitlesOfParts>
    <vt:vector size="41" baseType="lpstr">
      <vt:lpstr>Aptos</vt:lpstr>
      <vt:lpstr>Arial</vt:lpstr>
      <vt:lpstr>Calibri</vt:lpstr>
      <vt:lpstr>Garamond</vt:lpstr>
      <vt:lpstr>Quattrocento Sans</vt:lpstr>
      <vt:lpstr>Roboto</vt:lpstr>
      <vt:lpstr>Tema de Office</vt:lpstr>
      <vt:lpstr>Presentación de PowerPoint</vt:lpstr>
      <vt:lpstr>Presentación de PowerPoint</vt:lpstr>
      <vt:lpstr>Presentación de PowerPoint</vt:lpstr>
      <vt:lpstr>Presentación de PowerPoint</vt:lpstr>
      <vt:lpstr>Presentación de PowerPoint</vt:lpstr>
      <vt:lpstr>Tecnologías de información en Internet</vt:lpstr>
      <vt:lpstr>Presentación de PowerPoint</vt:lpstr>
      <vt:lpstr>Tecnologías de información en Internet</vt:lpstr>
      <vt:lpstr>Tecnologías de información en Internet</vt:lpstr>
      <vt:lpstr>Presentación de PowerPoint</vt:lpstr>
      <vt:lpstr>Tecnologías de información en Internet</vt:lpstr>
      <vt:lpstr>Presentación de PowerPoint</vt:lpstr>
      <vt:lpstr>Presentación de PowerPoint</vt:lpstr>
      <vt:lpstr>Tecnologías de información en Internet</vt:lpstr>
      <vt:lpstr>Tecnologías de información en Internet</vt:lpstr>
      <vt:lpstr>Tecnologías de información en Internet</vt:lpstr>
      <vt:lpstr>Tecnologías de información en Internet</vt:lpstr>
      <vt:lpstr>Tecnologías de información en Internet</vt:lpstr>
      <vt:lpstr>Tecnologías de información en Internet</vt:lpstr>
      <vt:lpstr>Presentación de PowerPoint</vt:lpstr>
      <vt:lpstr>Tecnologías de información en Internet</vt:lpstr>
      <vt:lpstr>Presentación de PowerPoint</vt:lpstr>
      <vt:lpstr>Tecnologías de información en Internet</vt:lpstr>
      <vt:lpstr>Presentación de PowerPoint</vt:lpstr>
      <vt:lpstr>Presentación de PowerPoint</vt:lpstr>
      <vt:lpstr>Tecnologías de información en Internet</vt:lpstr>
      <vt:lpstr>Tecnologías de información en Internet</vt:lpstr>
      <vt:lpstr>Tecnologías de información en Internet</vt:lpstr>
      <vt:lpstr>Tecnologías de información en Internet</vt:lpstr>
      <vt:lpstr>Tecnologías de información en Internet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New</dc:creator>
  <cp:lastModifiedBy>ASUS</cp:lastModifiedBy>
  <cp:revision>34</cp:revision>
  <dcterms:created xsi:type="dcterms:W3CDTF">2024-02-15T21:58:49Z</dcterms:created>
  <dcterms:modified xsi:type="dcterms:W3CDTF">2024-03-18T00:47:31Z</dcterms:modified>
</cp:coreProperties>
</file>